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57"/>
  </p:notesMasterIdLst>
  <p:sldIdLst>
    <p:sldId id="257" r:id="rId2"/>
    <p:sldId id="831" r:id="rId3"/>
    <p:sldId id="280" r:id="rId4"/>
    <p:sldId id="281" r:id="rId5"/>
    <p:sldId id="282" r:id="rId6"/>
    <p:sldId id="284" r:id="rId7"/>
    <p:sldId id="286" r:id="rId8"/>
    <p:sldId id="288" r:id="rId9"/>
    <p:sldId id="287" r:id="rId10"/>
    <p:sldId id="804" r:id="rId11"/>
    <p:sldId id="803" r:id="rId12"/>
    <p:sldId id="805" r:id="rId13"/>
    <p:sldId id="827" r:id="rId14"/>
    <p:sldId id="806" r:id="rId15"/>
    <p:sldId id="808" r:id="rId16"/>
    <p:sldId id="807" r:id="rId17"/>
    <p:sldId id="809" r:id="rId18"/>
    <p:sldId id="828" r:id="rId19"/>
    <p:sldId id="810" r:id="rId20"/>
    <p:sldId id="811" r:id="rId21"/>
    <p:sldId id="812" r:id="rId22"/>
    <p:sldId id="813" r:id="rId23"/>
    <p:sldId id="818" r:id="rId24"/>
    <p:sldId id="819" r:id="rId25"/>
    <p:sldId id="820" r:id="rId26"/>
    <p:sldId id="832" r:id="rId27"/>
    <p:sldId id="834" r:id="rId28"/>
    <p:sldId id="833" r:id="rId29"/>
    <p:sldId id="822" r:id="rId30"/>
    <p:sldId id="815" r:id="rId31"/>
    <p:sldId id="829" r:id="rId32"/>
    <p:sldId id="821" r:id="rId33"/>
    <p:sldId id="814" r:id="rId34"/>
    <p:sldId id="823" r:id="rId35"/>
    <p:sldId id="816" r:id="rId36"/>
    <p:sldId id="817" r:id="rId37"/>
    <p:sldId id="824" r:id="rId38"/>
    <p:sldId id="825" r:id="rId39"/>
    <p:sldId id="836" r:id="rId40"/>
    <p:sldId id="835" r:id="rId41"/>
    <p:sldId id="826" r:id="rId42"/>
    <p:sldId id="289" r:id="rId43"/>
    <p:sldId id="263" r:id="rId44"/>
    <p:sldId id="265" r:id="rId45"/>
    <p:sldId id="266" r:id="rId46"/>
    <p:sldId id="267" r:id="rId47"/>
    <p:sldId id="268" r:id="rId48"/>
    <p:sldId id="269" r:id="rId49"/>
    <p:sldId id="270" r:id="rId50"/>
    <p:sldId id="272" r:id="rId51"/>
    <p:sldId id="273" r:id="rId52"/>
    <p:sldId id="274" r:id="rId53"/>
    <p:sldId id="275" r:id="rId54"/>
    <p:sldId id="276" r:id="rId55"/>
    <p:sldId id="290"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93" d="100"/>
          <a:sy n="93" d="100"/>
        </p:scale>
        <p:origin x="1539" y="73"/>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1250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7:56.331"/>
    </inkml:context>
    <inkml:brush xml:id="br0">
      <inkml:brushProperty name="width" value="0.05" units="cm"/>
      <inkml:brushProperty name="height" value="0.05" units="cm"/>
    </inkml:brush>
  </inkml:definitions>
  <inkml:trace contextRef="#ctx0" brushRef="#br0">1 754 24575,'13'-6'0,"0"1"0,0 1 0,1 0 0,16-2 0,-3 0 0,731-197 0,-680 181 0,0 3 0,2 4 0,0 3 0,154-3 0,-126 16 0,257 5 0,-243 6 0,49 1 0,747-44-916,-874 28 918,998-42 760,-527 88-610,-465-37-152,1-3 0,66-4 0,92-20 0,-143 14 0,455-71 0,-276 37 0,54 10 0,-205 24 0,45-17 0,1 1 0,-131 22 0,1 0 0,-1 0 0,1-1 0,-1-1 0,1 1 0,-1-2 0,0 1 0,0-1 0,10-7 0,-8 6 0,0 0 0,1 1 0,-1 0 0,14-3 0,-11 3 0,-1 0 0,21-9 0,-24 8 0,-1 1 0,0-2 0,0 1 0,-1-2 0,0 1 0,0-1 0,14-15 0,-16 15-105,0 1 0,0 0 0,1 0 0,-1 1 0,1 0 0,1 0 0,-1 0 0,1 1 0,-1 1 0,1-1 0,0 1 0,10-3 0,1 3-6721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35.353"/>
    </inkml:context>
    <inkml:brush xml:id="br0">
      <inkml:brushProperty name="width" value="0.05" units="cm"/>
      <inkml:brushProperty name="height" value="0.05" units="cm"/>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36.193"/>
    </inkml:context>
    <inkml:brush xml:id="br0">
      <inkml:brushProperty name="width" value="0.05" units="cm"/>
      <inkml:brushProperty name="height" value="0.0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36.573"/>
    </inkml:context>
    <inkml:brush xml:id="br0">
      <inkml:brushProperty name="width" value="0.05" units="cm"/>
      <inkml:brushProperty name="height" value="0.05" units="cm"/>
    </inkml:brush>
  </inkml:definitions>
  <inkml:trace contextRef="#ctx0" brushRef="#br0">0 0 24575,'0'0'-8191</inkml:trace>
  <inkml:trace contextRef="#ctx0" brushRef="#br0" timeOffset="1">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45.535"/>
    </inkml:context>
    <inkml:brush xml:id="br0">
      <inkml:brushProperty name="width" value="0.05" units="cm"/>
      <inkml:brushProperty name="height" value="0.05" units="cm"/>
    </inkml:brush>
  </inkml:definitions>
  <inkml:trace contextRef="#ctx0" brushRef="#br0">1 1 24575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46.166"/>
    </inkml:context>
    <inkml:brush xml:id="br0">
      <inkml:brushProperty name="width" value="0.05" units="cm"/>
      <inkml:brushProperty name="height" value="0.05" units="cm"/>
    </inkml:brush>
  </inkml:definitions>
  <inkml:trace contextRef="#ctx0" brushRef="#br0">1 1 24575</inkml:trace>
  <inkml:trace contextRef="#ctx0" brushRef="#br0" timeOffset="1">1 1 24575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57.323"/>
    </inkml:context>
    <inkml:brush xml:id="br0">
      <inkml:brushProperty name="width" value="0.05" units="cm"/>
      <inkml:brushProperty name="height" value="0.05" units="cm"/>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58.570"/>
    </inkml:context>
    <inkml:brush xml:id="br0">
      <inkml:brushProperty name="width" value="0.05" units="cm"/>
      <inkml:brushProperty name="height" value="0.05" units="cm"/>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9:06.791"/>
    </inkml:context>
    <inkml:brush xml:id="br0">
      <inkml:brushProperty name="width" value="0.05" units="cm"/>
      <inkml:brushProperty name="height" value="0.05" units="cm"/>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9:09.565"/>
    </inkml:context>
    <inkml:brush xml:id="br0">
      <inkml:brushProperty name="width" value="0.05" units="cm"/>
      <inkml:brushProperty name="height" value="0.05" units="cm"/>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43.384"/>
    </inkml:context>
    <inkml:brush xml:id="br0">
      <inkml:brushProperty name="width" value="0.05" units="cm"/>
      <inkml:brushProperty name="height" value="0.0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00.524"/>
    </inkml:context>
    <inkml:brush xml:id="br0">
      <inkml:brushProperty name="width" value="0.05" units="cm"/>
      <inkml:brushProperty name="height" value="0.05" units="cm"/>
    </inkml:brush>
  </inkml:definitions>
  <inkml:trace contextRef="#ctx0" brushRef="#br0">259 1 24575,'-1'18'0,"-1"0"0,-7 33 0,-3 14 0,11-44 0,-1-1 0,-2 1 0,0 0 0,-1-1 0,-1 0 0,-1 0 0,0 0 0,-2-1 0,-16 27 0,-4-1 0,6-10 0,2 0 0,-21 47 0,17-40 0,0 2 0,25-43 0,0-1 0,0 1 0,0-1 0,0 1 0,0 0 0,0-1 0,1 1 0,-1-1 0,0 1 0,0-1 0,0 0 0,1 1 0,-1-1 0,0 1 0,0-1 0,1 1 0,-1-1 0,0 0 0,1 1 0,-1-1 0,1 0 0,-1 1 0,0-1 0,1 0 0,-1 1 0,1-1 0,-1 0 0,1 0 0,-1 0 0,1 1 0,-1-1 0,1 0 0,-1 0 0,1 0 0,-1 0 0,1 0 0,-1 0 0,1 0 0,-1 0 0,2 0 0,27 1 0,-26-1 0,25-1 0,0 2 0,0 1 0,-1 1 0,38 9 0,267 88 0,-302-92 0,-3-2 0,0 2 0,0 0 0,-1 2 0,39 21 0,101 62-1365,-138-80-5461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08.051"/>
    </inkml:context>
    <inkml:brush xml:id="br0">
      <inkml:brushProperty name="width" value="0.05" units="cm"/>
      <inkml:brushProperty name="height" value="0.05" units="cm"/>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10.714"/>
    </inkml:context>
    <inkml:brush xml:id="br0">
      <inkml:brushProperty name="width" value="0.05" units="cm"/>
      <inkml:brushProperty name="height" value="0.05" units="cm"/>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11.661"/>
    </inkml:context>
    <inkml:brush xml:id="br0">
      <inkml:brushProperty name="width" value="0.05" units="cm"/>
      <inkml:brushProperty name="height" value="0.05" units="cm"/>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07.171"/>
    </inkml:context>
    <inkml:brush xml:id="br0">
      <inkml:brushProperty name="width" value="0.05" units="cm"/>
      <inkml:brushProperty name="height" value="0.05" units="cm"/>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09.111"/>
    </inkml:context>
    <inkml:brush xml:id="br0">
      <inkml:brushProperty name="width" value="0.05" units="cm"/>
      <inkml:brushProperty name="height" value="0.05" units="cm"/>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09.473"/>
    </inkml:context>
    <inkml:brush xml:id="br0">
      <inkml:brushProperty name="width" value="0.05" units="cm"/>
      <inkml:brushProperty name="height" value="0.05" units="cm"/>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3T09:28:09.829"/>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41965-A881-4FD8-B735-B707C12F7006}" type="datetimeFigureOut">
              <a:rPr lang="en-IN" smtClean="0"/>
              <a:t>06-12-2022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92AD3-78F8-46A7-8979-26678B12F0B2}" type="slidenum">
              <a:rPr lang="en-IN" smtClean="0"/>
              <a:t>‹#›</a:t>
            </a:fld>
            <a:endParaRPr lang="en-IN"/>
          </a:p>
        </p:txBody>
      </p:sp>
    </p:spTree>
    <p:extLst>
      <p:ext uri="{BB962C8B-B14F-4D97-AF65-F5344CB8AC3E}">
        <p14:creationId xmlns:p14="http://schemas.microsoft.com/office/powerpoint/2010/main" val="3139948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9144000" cy="6858000"/>
          </a:xfrm>
        </p:grpSpPr>
        <p:pic>
          <p:nvPicPr>
            <p:cNvPr id="7" name="Picture 6" descr="S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rot="5400000">
              <a:off x="3739196" y="525780"/>
              <a:ext cx="1664208" cy="612648"/>
            </a:xfrm>
            <a:prstGeom prst="rect">
              <a:avLst/>
            </a:prstGeom>
          </p:spPr>
        </p:pic>
        <p:pic>
          <p:nvPicPr>
            <p:cNvPr id="14" name="Picture 13"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rot="5400000">
              <a:off x="3739196" y="5719572"/>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8E65EC31-444B-4979-B403-9D790A251C59}" type="datetimeFigureOut">
              <a:rPr lang="en-US" smtClean="0"/>
              <a:t>12/6/2022</a:t>
            </a:fld>
            <a:endParaRPr lang="en-IN"/>
          </a:p>
        </p:txBody>
      </p:sp>
      <p:sp>
        <p:nvSpPr>
          <p:cNvPr id="5" name="Footer Placeholder 4"/>
          <p:cNvSpPr>
            <a:spLocks noGrp="1"/>
          </p:cNvSpPr>
          <p:nvPr>
            <p:ph type="ftr" sz="quarter" idx="11"/>
          </p:nvPr>
        </p:nvSpPr>
        <p:spPr>
          <a:xfrm>
            <a:off x="1921934" y="5054602"/>
            <a:ext cx="4064860" cy="279400"/>
          </a:xfrm>
        </p:spPr>
        <p:txBody>
          <a:bodyPr/>
          <a:lstStyle/>
          <a:p>
            <a:endParaRPr lang="en-IN"/>
          </a:p>
        </p:txBody>
      </p:sp>
      <p:sp>
        <p:nvSpPr>
          <p:cNvPr id="6" name="Slide Number Placeholder 5"/>
          <p:cNvSpPr>
            <a:spLocks noGrp="1"/>
          </p:cNvSpPr>
          <p:nvPr>
            <p:ph type="sldNum" sz="quarter" idx="12"/>
          </p:nvPr>
        </p:nvSpPr>
        <p:spPr>
          <a:xfrm>
            <a:off x="6817317" y="5054602"/>
            <a:ext cx="413483" cy="279400"/>
          </a:xfrm>
        </p:spPr>
        <p:txBody>
          <a:bodyPr/>
          <a:lstStyle/>
          <a:p>
            <a:fld id="{A92240BA-A699-4147-8105-6BAE975A2FC6}" type="slidenum">
              <a:rPr lang="en-IN" smtClean="0"/>
              <a:t>‹#›</a:t>
            </a:fld>
            <a:endParaRPr lang="en-IN"/>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7429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5EC31-444B-4979-B403-9D790A251C59}" type="datetimeFigureOut">
              <a:rPr lang="en-US" smtClean="0"/>
              <a:t>12/6/2022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2240BA-A699-4147-8105-6BAE975A2FC6}" type="slidenum">
              <a:rPr lang="en-IN" smtClean="0"/>
              <a:t>‹#›</a:t>
            </a:fld>
            <a:endParaRPr lang="en-IN"/>
          </a:p>
        </p:txBody>
      </p:sp>
    </p:spTree>
    <p:extLst>
      <p:ext uri="{BB962C8B-B14F-4D97-AF65-F5344CB8AC3E}">
        <p14:creationId xmlns:p14="http://schemas.microsoft.com/office/powerpoint/2010/main" val="407690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5EC31-444B-4979-B403-9D790A251C59}" type="datetimeFigureOut">
              <a:rPr lang="en-US" smtClean="0"/>
              <a:t>12/6/2022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2240BA-A699-4147-8105-6BAE975A2FC6}" type="slidenum">
              <a:rPr lang="en-IN" smtClean="0"/>
              <a:t>‹#›</a:t>
            </a:fld>
            <a:endParaRPr lang="en-IN"/>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1308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5EC31-444B-4979-B403-9D790A251C59}" type="datetimeFigureOut">
              <a:rPr lang="en-US" smtClean="0"/>
              <a:t>12/6/2022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2240BA-A699-4147-8105-6BAE975A2FC6}" type="slidenum">
              <a:rPr lang="en-IN" smtClean="0"/>
              <a:t>‹#›</a:t>
            </a:fld>
            <a:endParaRPr lang="en-IN"/>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8449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5EC31-444B-4979-B403-9D790A251C59}" type="datetimeFigureOut">
              <a:rPr lang="en-US" smtClean="0"/>
              <a:t>12/6/2022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2240BA-A699-4147-8105-6BAE975A2FC6}" type="slidenum">
              <a:rPr lang="en-IN" smtClean="0"/>
              <a:t>‹#›</a:t>
            </a:fld>
            <a:endParaRPr lang="en-IN"/>
          </a:p>
        </p:txBody>
      </p:sp>
    </p:spTree>
    <p:extLst>
      <p:ext uri="{BB962C8B-B14F-4D97-AF65-F5344CB8AC3E}">
        <p14:creationId xmlns:p14="http://schemas.microsoft.com/office/powerpoint/2010/main" val="3484422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5EC31-444B-4979-B403-9D790A251C59}" type="datetimeFigureOut">
              <a:rPr lang="en-US" smtClean="0"/>
              <a:t>12/6/2022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2240BA-A699-4147-8105-6BAE975A2FC6}" type="slidenum">
              <a:rPr lang="en-IN" smtClean="0"/>
              <a:t>‹#›</a:t>
            </a:fld>
            <a:endParaRPr lang="en-IN"/>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9023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7"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5EC31-444B-4979-B403-9D790A251C59}" type="datetimeFigureOut">
              <a:rPr lang="en-US" smtClean="0"/>
              <a:t>12/6/2022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2240BA-A699-4147-8105-6BAE975A2FC6}" type="slidenum">
              <a:rPr lang="en-IN" smtClean="0"/>
              <a:t>‹#›</a:t>
            </a:fld>
            <a:endParaRPr lang="en-IN"/>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3623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5EC31-444B-4979-B403-9D790A251C59}" type="datetimeFigureOut">
              <a:rPr lang="en-US" smtClean="0"/>
              <a:t>12/6/2022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2240BA-A699-4147-8105-6BAE975A2FC6}" type="slidenum">
              <a:rPr lang="en-IN" smtClean="0"/>
              <a:t>‹#›</a:t>
            </a:fld>
            <a:endParaRPr lang="en-IN"/>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220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5EC31-444B-4979-B403-9D790A251C59}" type="datetimeFigureOut">
              <a:rPr lang="en-US" smtClean="0"/>
              <a:t>12/6/2022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2240BA-A699-4147-8105-6BAE975A2FC6}" type="slidenum">
              <a:rPr lang="en-IN" smtClean="0"/>
              <a:t>‹#›</a:t>
            </a:fld>
            <a:endParaRPr lang="en-IN"/>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17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6" y="2354670"/>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5EC31-444B-4979-B403-9D790A251C59}" type="datetimeFigureOut">
              <a:rPr lang="en-US" smtClean="0"/>
              <a:t>12/6/2022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2240BA-A699-4147-8105-6BAE975A2FC6}" type="slidenum">
              <a:rPr lang="en-IN" smtClean="0"/>
              <a:t>‹#›</a:t>
            </a:fld>
            <a:endParaRPr lang="en-IN"/>
          </a:p>
        </p:txBody>
      </p:sp>
    </p:spTree>
    <p:extLst>
      <p:ext uri="{BB962C8B-B14F-4D97-AF65-F5344CB8AC3E}">
        <p14:creationId xmlns:p14="http://schemas.microsoft.com/office/powerpoint/2010/main" val="2128671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5EC31-444B-4979-B403-9D790A251C59}" type="datetimeFigureOut">
              <a:rPr lang="en-US" smtClean="0"/>
              <a:t>12/6/2022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2240BA-A699-4147-8105-6BAE975A2FC6}" type="slidenum">
              <a:rPr lang="en-IN" smtClean="0"/>
              <a:t>‹#›</a:t>
            </a:fld>
            <a:endParaRPr lang="en-IN"/>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77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65EC31-444B-4979-B403-9D790A251C59}" type="datetimeFigureOut">
              <a:rPr lang="en-US" smtClean="0"/>
              <a:t>12/6/2022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2240BA-A699-4147-8105-6BAE975A2FC6}" type="slidenum">
              <a:rPr lang="en-IN" smtClean="0"/>
              <a:t>‹#›</a:t>
            </a:fld>
            <a:endParaRPr lang="en-IN"/>
          </a:p>
        </p:txBody>
      </p:sp>
    </p:spTree>
    <p:extLst>
      <p:ext uri="{BB962C8B-B14F-4D97-AF65-F5344CB8AC3E}">
        <p14:creationId xmlns:p14="http://schemas.microsoft.com/office/powerpoint/2010/main" val="366287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2"/>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2"/>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65EC31-444B-4979-B403-9D790A251C59}" type="datetimeFigureOut">
              <a:rPr lang="en-US" smtClean="0"/>
              <a:t>12/6/2022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92240BA-A699-4147-8105-6BAE975A2FC6}" type="slidenum">
              <a:rPr lang="en-IN" smtClean="0"/>
              <a:t>‹#›</a:t>
            </a:fld>
            <a:endParaRPr lang="en-IN"/>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3673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65EC31-444B-4979-B403-9D790A251C59}" type="datetimeFigureOut">
              <a:rPr lang="en-US" smtClean="0"/>
              <a:t>12/6/2022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92240BA-A699-4147-8105-6BAE975A2FC6}" type="slidenum">
              <a:rPr lang="en-IN" smtClean="0"/>
              <a:t>‹#›</a:t>
            </a:fld>
            <a:endParaRPr lang="en-IN"/>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3337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65EC31-444B-4979-B403-9D790A251C59}" type="datetimeFigureOut">
              <a:rPr lang="en-US" smtClean="0"/>
              <a:t>12/6/2022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92240BA-A699-4147-8105-6BAE975A2FC6}" type="slidenum">
              <a:rPr lang="en-IN" smtClean="0"/>
              <a:t>‹#›</a:t>
            </a:fld>
            <a:endParaRPr lang="en-IN"/>
          </a:p>
        </p:txBody>
      </p:sp>
    </p:spTree>
    <p:extLst>
      <p:ext uri="{BB962C8B-B14F-4D97-AF65-F5344CB8AC3E}">
        <p14:creationId xmlns:p14="http://schemas.microsoft.com/office/powerpoint/2010/main" val="3742202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5EC31-444B-4979-B403-9D790A251C59}" type="datetimeFigureOut">
              <a:rPr lang="en-US" smtClean="0"/>
              <a:t>12/6/2022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2240BA-A699-4147-8105-6BAE975A2FC6}" type="slidenum">
              <a:rPr lang="en-IN" smtClean="0"/>
              <a:t>‹#›</a:t>
            </a:fld>
            <a:endParaRPr lang="en-IN"/>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981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70"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5EC31-444B-4979-B403-9D790A251C59}" type="datetimeFigureOut">
              <a:rPr lang="en-US" smtClean="0"/>
              <a:t>12/6/2022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2240BA-A699-4147-8105-6BAE975A2FC6}" type="slidenum">
              <a:rPr lang="en-IN" smtClean="0"/>
              <a:t>‹#›</a:t>
            </a:fld>
            <a:endParaRPr lang="en-IN"/>
          </a:p>
        </p:txBody>
      </p:sp>
    </p:spTree>
    <p:extLst>
      <p:ext uri="{BB962C8B-B14F-4D97-AF65-F5344CB8AC3E}">
        <p14:creationId xmlns:p14="http://schemas.microsoft.com/office/powerpoint/2010/main" val="167467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44000" cy="6858001"/>
            <a:chOff x="0" y="0"/>
            <a:chExt cx="9144000" cy="6858001"/>
          </a:xfrm>
        </p:grpSpPr>
        <p:pic>
          <p:nvPicPr>
            <p:cNvPr id="8" name="Picture 7" descr="S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rot="5400000">
              <a:off x="4221675" y="39689"/>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rot="5400000">
              <a:off x="4221675" y="6211888"/>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E65EC31-444B-4979-B403-9D790A251C59}" type="datetimeFigureOut">
              <a:rPr lang="en-US" smtClean="0"/>
              <a:t>12/6/2022</a:t>
            </a:fld>
            <a:endParaRPr lang="en-IN"/>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92240BA-A699-4147-8105-6BAE975A2FC6}" type="slidenum">
              <a:rPr lang="en-IN" smtClean="0"/>
              <a:t>‹#›</a:t>
            </a:fld>
            <a:endParaRPr lang="en-IN"/>
          </a:p>
        </p:txBody>
      </p:sp>
    </p:spTree>
    <p:extLst>
      <p:ext uri="{BB962C8B-B14F-4D97-AF65-F5344CB8AC3E}">
        <p14:creationId xmlns:p14="http://schemas.microsoft.com/office/powerpoint/2010/main" val="285114274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customXml" Target="../ink/ink8.xml"/><Relationship Id="rId18" Type="http://schemas.openxmlformats.org/officeDocument/2006/relationships/customXml" Target="../ink/ink13.xml"/><Relationship Id="rId3" Type="http://schemas.openxmlformats.org/officeDocument/2006/relationships/customXml" Target="../ink/ink1.xml"/><Relationship Id="rId21" Type="http://schemas.openxmlformats.org/officeDocument/2006/relationships/customXml" Target="../ink/ink16.xml"/><Relationship Id="rId7" Type="http://schemas.openxmlformats.org/officeDocument/2006/relationships/customXml" Target="../ink/ink3.xml"/><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image" Target="../media/image28.jpeg"/><Relationship Id="rId16" Type="http://schemas.openxmlformats.org/officeDocument/2006/relationships/customXml" Target="../ink/ink11.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customXml" Target="../ink/ink6.xml"/><Relationship Id="rId5" Type="http://schemas.openxmlformats.org/officeDocument/2006/relationships/customXml" Target="../ink/ink2.xml"/><Relationship Id="rId15" Type="http://schemas.openxmlformats.org/officeDocument/2006/relationships/customXml" Target="../ink/ink10.xml"/><Relationship Id="rId23"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customXml" Target="../ink/ink14.xml"/><Relationship Id="rId4" Type="http://schemas.openxmlformats.org/officeDocument/2006/relationships/image" Target="../media/image38.png"/><Relationship Id="rId9" Type="http://schemas.openxmlformats.org/officeDocument/2006/relationships/customXml" Target="../ink/ink4.xml"/><Relationship Id="rId14" Type="http://schemas.openxmlformats.org/officeDocument/2006/relationships/customXml" Target="../ink/ink9.xml"/><Relationship Id="rId22" Type="http://schemas.openxmlformats.org/officeDocument/2006/relationships/customXml" Target="../ink/ink17.xml"/></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7E3F2784-92E5-48AF-8AA7-DA101BE3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BDC48685-54C0-406B-BCC6-CD5287724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1962" y="1411015"/>
            <a:ext cx="5856119" cy="4103960"/>
          </a:xfrm>
          <a:prstGeom prst="rect">
            <a:avLst/>
          </a:prstGeom>
          <a:blipFill dpi="0" rotWithShape="1">
            <a:blip r:embed="rId3">
              <a:duotone>
                <a:schemeClr val="bg2">
                  <a:shade val="45000"/>
                  <a:satMod val="135000"/>
                </a:schemeClr>
                <a:prstClr val="white"/>
              </a:duotone>
            </a:blip>
            <a:srcRect/>
            <a:tile tx="0" ty="0" sx="90000" sy="100000" flip="none" algn="ctr"/>
          </a:blipFill>
          <a:ln>
            <a:noFill/>
          </a:ln>
          <a:effectLst>
            <a:outerShdw blurRad="114300" dist="139700" dir="3000000" sx="98000" sy="98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FA955-A90E-463A-9454-09A0990741C1}"/>
              </a:ext>
            </a:extLst>
          </p:cNvPr>
          <p:cNvSpPr>
            <a:spLocks noGrp="1"/>
          </p:cNvSpPr>
          <p:nvPr>
            <p:ph type="ctrTitle"/>
          </p:nvPr>
        </p:nvSpPr>
        <p:spPr>
          <a:xfrm>
            <a:off x="1651962" y="1871131"/>
            <a:ext cx="5483935" cy="2349721"/>
          </a:xfrm>
        </p:spPr>
        <p:txBody>
          <a:bodyPr anchor="ctr">
            <a:normAutofit/>
          </a:bodyPr>
          <a:lstStyle/>
          <a:p>
            <a:r>
              <a:rPr lang="en-US" sz="3800" dirty="0">
                <a:solidFill>
                  <a:srgbClr val="212121"/>
                </a:solidFill>
              </a:rPr>
              <a:t>Neural Networks</a:t>
            </a:r>
            <a:br>
              <a:rPr lang="en-US" sz="3800" dirty="0">
                <a:solidFill>
                  <a:srgbClr val="212121"/>
                </a:solidFill>
              </a:rPr>
            </a:br>
            <a:endParaRPr lang="en-IN" sz="3800" dirty="0">
              <a:solidFill>
                <a:srgbClr val="212121"/>
              </a:solidFill>
            </a:endParaRPr>
          </a:p>
        </p:txBody>
      </p:sp>
      <p:sp>
        <p:nvSpPr>
          <p:cNvPr id="3" name="Subtitle 2">
            <a:extLst>
              <a:ext uri="{FF2B5EF4-FFF2-40B4-BE49-F238E27FC236}">
                <a16:creationId xmlns:a16="http://schemas.microsoft.com/office/drawing/2014/main" id="{E7B85EDA-D049-4647-9456-4B5E0534A53B}"/>
              </a:ext>
            </a:extLst>
          </p:cNvPr>
          <p:cNvSpPr>
            <a:spLocks noGrp="1"/>
          </p:cNvSpPr>
          <p:nvPr>
            <p:ph type="subTitle" idx="1"/>
          </p:nvPr>
        </p:nvSpPr>
        <p:spPr>
          <a:xfrm>
            <a:off x="2024145" y="4463715"/>
            <a:ext cx="5111752" cy="514683"/>
          </a:xfrm>
        </p:spPr>
        <p:txBody>
          <a:bodyPr>
            <a:normAutofit/>
          </a:bodyPr>
          <a:lstStyle/>
          <a:p>
            <a:r>
              <a:rPr lang="en-US" dirty="0">
                <a:solidFill>
                  <a:srgbClr val="212121"/>
                </a:solidFill>
              </a:rPr>
              <a:t>14</a:t>
            </a:r>
            <a:r>
              <a:rPr lang="en-US" baseline="30000" dirty="0">
                <a:solidFill>
                  <a:srgbClr val="212121"/>
                </a:solidFill>
              </a:rPr>
              <a:t>th</a:t>
            </a:r>
            <a:r>
              <a:rPr lang="en-US" dirty="0">
                <a:solidFill>
                  <a:srgbClr val="212121"/>
                </a:solidFill>
              </a:rPr>
              <a:t> Nov 2022</a:t>
            </a:r>
            <a:endParaRPr lang="en-IN" dirty="0">
              <a:solidFill>
                <a:srgbClr val="212121"/>
              </a:solidFill>
            </a:endParaRPr>
          </a:p>
        </p:txBody>
      </p:sp>
      <p:cxnSp>
        <p:nvCxnSpPr>
          <p:cNvPr id="12" name="Straight Connector 11">
            <a:extLst>
              <a:ext uri="{FF2B5EF4-FFF2-40B4-BE49-F238E27FC236}">
                <a16:creationId xmlns:a16="http://schemas.microsoft.com/office/drawing/2014/main" id="{DE9E818D-F990-490E-9599-A842EBC9B0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71" y="4280121"/>
            <a:ext cx="1028700" cy="0"/>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0244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F925-E87D-4583-94A2-27AD86435AD3}"/>
              </a:ext>
            </a:extLst>
          </p:cNvPr>
          <p:cNvSpPr>
            <a:spLocks noGrp="1"/>
          </p:cNvSpPr>
          <p:nvPr>
            <p:ph type="title"/>
          </p:nvPr>
        </p:nvSpPr>
        <p:spPr/>
        <p:txBody>
          <a:bodyPr/>
          <a:lstStyle/>
          <a:p>
            <a:r>
              <a:rPr lang="en-US" dirty="0"/>
              <a:t>NN- Attempt to emulate brain</a:t>
            </a:r>
            <a:endParaRPr lang="en-IN" dirty="0"/>
          </a:p>
        </p:txBody>
      </p:sp>
      <p:pic>
        <p:nvPicPr>
          <p:cNvPr id="5" name="Picture 4">
            <a:extLst>
              <a:ext uri="{FF2B5EF4-FFF2-40B4-BE49-F238E27FC236}">
                <a16:creationId xmlns:a16="http://schemas.microsoft.com/office/drawing/2014/main" id="{22E2683A-43C1-4F82-8131-5E0476D10769}"/>
              </a:ext>
            </a:extLst>
          </p:cNvPr>
          <p:cNvPicPr>
            <a:picLocks noChangeAspect="1"/>
          </p:cNvPicPr>
          <p:nvPr/>
        </p:nvPicPr>
        <p:blipFill rotWithShape="1">
          <a:blip r:embed="rId2">
            <a:extLst>
              <a:ext uri="{28A0092B-C50C-407E-A947-70E740481C1C}">
                <a14:useLocalDpi xmlns:a14="http://schemas.microsoft.com/office/drawing/2010/main" val="0"/>
              </a:ext>
            </a:extLst>
          </a:blip>
          <a:srcRect l="11907" t="71652" r="66724" b="3780"/>
          <a:stretch/>
        </p:blipFill>
        <p:spPr>
          <a:xfrm>
            <a:off x="2051720" y="3876702"/>
            <a:ext cx="4176464" cy="2360610"/>
          </a:xfrm>
          <a:prstGeom prst="rect">
            <a:avLst/>
          </a:prstGeom>
        </p:spPr>
      </p:pic>
      <p:pic>
        <p:nvPicPr>
          <p:cNvPr id="4" name="Picture 3">
            <a:extLst>
              <a:ext uri="{FF2B5EF4-FFF2-40B4-BE49-F238E27FC236}">
                <a16:creationId xmlns:a16="http://schemas.microsoft.com/office/drawing/2014/main" id="{FCBED8BD-05DE-410D-B673-308751287A3F}"/>
              </a:ext>
            </a:extLst>
          </p:cNvPr>
          <p:cNvPicPr>
            <a:picLocks noChangeAspect="1"/>
          </p:cNvPicPr>
          <p:nvPr/>
        </p:nvPicPr>
        <p:blipFill rotWithShape="1">
          <a:blip r:embed="rId2">
            <a:extLst>
              <a:ext uri="{28A0092B-C50C-407E-A947-70E740481C1C}">
                <a14:useLocalDpi xmlns:a14="http://schemas.microsoft.com/office/drawing/2010/main" val="0"/>
              </a:ext>
            </a:extLst>
          </a:blip>
          <a:srcRect l="59922" t="59936" r="11276" b="5844"/>
          <a:stretch/>
        </p:blipFill>
        <p:spPr>
          <a:xfrm>
            <a:off x="2831378" y="2271153"/>
            <a:ext cx="2748734" cy="1605549"/>
          </a:xfrm>
          <a:prstGeom prst="rect">
            <a:avLst/>
          </a:prstGeom>
        </p:spPr>
      </p:pic>
    </p:spTree>
    <p:extLst>
      <p:ext uri="{BB962C8B-B14F-4D97-AF65-F5344CB8AC3E}">
        <p14:creationId xmlns:p14="http://schemas.microsoft.com/office/powerpoint/2010/main" val="223406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F925-E87D-4583-94A2-27AD86435AD3}"/>
              </a:ext>
            </a:extLst>
          </p:cNvPr>
          <p:cNvSpPr>
            <a:spLocks noGrp="1"/>
          </p:cNvSpPr>
          <p:nvPr>
            <p:ph type="title"/>
          </p:nvPr>
        </p:nvSpPr>
        <p:spPr/>
        <p:txBody>
          <a:bodyPr/>
          <a:lstStyle/>
          <a:p>
            <a:r>
              <a:rPr lang="en-US" dirty="0"/>
              <a:t>NN- Attempt to emulate brain</a:t>
            </a:r>
            <a:endParaRPr lang="en-IN" dirty="0"/>
          </a:p>
        </p:txBody>
      </p:sp>
      <p:pic>
        <p:nvPicPr>
          <p:cNvPr id="5" name="Picture 4">
            <a:extLst>
              <a:ext uri="{FF2B5EF4-FFF2-40B4-BE49-F238E27FC236}">
                <a16:creationId xmlns:a16="http://schemas.microsoft.com/office/drawing/2014/main" id="{22E2683A-43C1-4F82-8131-5E0476D10769}"/>
              </a:ext>
            </a:extLst>
          </p:cNvPr>
          <p:cNvPicPr>
            <a:picLocks noChangeAspect="1"/>
          </p:cNvPicPr>
          <p:nvPr/>
        </p:nvPicPr>
        <p:blipFill rotWithShape="1">
          <a:blip r:embed="rId2">
            <a:extLst>
              <a:ext uri="{28A0092B-C50C-407E-A947-70E740481C1C}">
                <a14:useLocalDpi xmlns:a14="http://schemas.microsoft.com/office/drawing/2010/main" val="0"/>
              </a:ext>
            </a:extLst>
          </a:blip>
          <a:srcRect l="54646" t="7400" b="5843"/>
          <a:stretch/>
        </p:blipFill>
        <p:spPr>
          <a:xfrm>
            <a:off x="2627784" y="2492896"/>
            <a:ext cx="3803098" cy="3576631"/>
          </a:xfrm>
          <a:prstGeom prst="rect">
            <a:avLst/>
          </a:prstGeom>
        </p:spPr>
      </p:pic>
    </p:spTree>
    <p:extLst>
      <p:ext uri="{BB962C8B-B14F-4D97-AF65-F5344CB8AC3E}">
        <p14:creationId xmlns:p14="http://schemas.microsoft.com/office/powerpoint/2010/main" val="3907960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1534-1F86-4AD9-AB8F-8680A8ADE7F8}"/>
              </a:ext>
            </a:extLst>
          </p:cNvPr>
          <p:cNvSpPr>
            <a:spLocks noGrp="1"/>
          </p:cNvSpPr>
          <p:nvPr>
            <p:ph type="title"/>
          </p:nvPr>
        </p:nvSpPr>
        <p:spPr/>
        <p:txBody>
          <a:bodyPr/>
          <a:lstStyle/>
          <a:p>
            <a:r>
              <a:rPr lang="en-US" dirty="0"/>
              <a:t>Neuron =&gt; Perceptron</a:t>
            </a:r>
            <a:endParaRPr lang="en-IN" dirty="0"/>
          </a:p>
        </p:txBody>
      </p:sp>
      <p:pic>
        <p:nvPicPr>
          <p:cNvPr id="5" name="Content Placeholder 4">
            <a:extLst>
              <a:ext uri="{FF2B5EF4-FFF2-40B4-BE49-F238E27FC236}">
                <a16:creationId xmlns:a16="http://schemas.microsoft.com/office/drawing/2014/main" id="{253BA101-34C9-461F-8AC8-162890AD86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5822"/>
          <a:stretch/>
        </p:blipFill>
        <p:spPr>
          <a:xfrm>
            <a:off x="2472482" y="2541824"/>
            <a:ext cx="3971726" cy="3604180"/>
          </a:xfrm>
        </p:spPr>
      </p:pic>
    </p:spTree>
    <p:extLst>
      <p:ext uri="{BB962C8B-B14F-4D97-AF65-F5344CB8AC3E}">
        <p14:creationId xmlns:p14="http://schemas.microsoft.com/office/powerpoint/2010/main" val="1222314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F1A2C-51CA-48D2-95D7-28883A6937C4}"/>
              </a:ext>
            </a:extLst>
          </p:cNvPr>
          <p:cNvSpPr>
            <a:spLocks noGrp="1"/>
          </p:cNvSpPr>
          <p:nvPr>
            <p:ph type="title"/>
          </p:nvPr>
        </p:nvSpPr>
        <p:spPr/>
        <p:txBody>
          <a:bodyPr/>
          <a:lstStyle/>
          <a:p>
            <a:r>
              <a:rPr lang="en-US" dirty="0"/>
              <a:t>Different Activation functions</a:t>
            </a:r>
            <a:endParaRPr lang="en-IN" dirty="0"/>
          </a:p>
        </p:txBody>
      </p:sp>
      <p:pic>
        <p:nvPicPr>
          <p:cNvPr id="8194" name="Picture 2" descr="Introduction to Different Activation Functions for Deep Learning | by  Shruti Jadon | Medium">
            <a:extLst>
              <a:ext uri="{FF2B5EF4-FFF2-40B4-BE49-F238E27FC236}">
                <a16:creationId xmlns:a16="http://schemas.microsoft.com/office/drawing/2014/main" id="{F2D34039-9640-4E8D-B7ED-3FF0090E3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529918"/>
            <a:ext cx="7092280" cy="3563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395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F6100-E487-47C6-963B-A3E125EBF138}"/>
              </a:ext>
            </a:extLst>
          </p:cNvPr>
          <p:cNvSpPr>
            <a:spLocks noGrp="1"/>
          </p:cNvSpPr>
          <p:nvPr>
            <p:ph type="title"/>
          </p:nvPr>
        </p:nvSpPr>
        <p:spPr/>
        <p:txBody>
          <a:bodyPr>
            <a:normAutofit fontScale="90000"/>
          </a:bodyPr>
          <a:lstStyle/>
          <a:p>
            <a:r>
              <a:rPr lang="en-US" dirty="0"/>
              <a:t>What can a Single Perceptron do ?</a:t>
            </a:r>
            <a:endParaRPr lang="en-IN" dirty="0"/>
          </a:p>
        </p:txBody>
      </p:sp>
      <p:pic>
        <p:nvPicPr>
          <p:cNvPr id="5" name="Picture 4">
            <a:extLst>
              <a:ext uri="{FF2B5EF4-FFF2-40B4-BE49-F238E27FC236}">
                <a16:creationId xmlns:a16="http://schemas.microsoft.com/office/drawing/2014/main" id="{DCD1586C-1F19-4D55-9095-6C203EDEB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015048"/>
            <a:ext cx="6798734" cy="4160113"/>
          </a:xfrm>
          <a:prstGeom prst="rect">
            <a:avLst/>
          </a:prstGeom>
        </p:spPr>
      </p:pic>
    </p:spTree>
    <p:extLst>
      <p:ext uri="{BB962C8B-B14F-4D97-AF65-F5344CB8AC3E}">
        <p14:creationId xmlns:p14="http://schemas.microsoft.com/office/powerpoint/2010/main" val="4114906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57B5-389C-4FED-B607-D91277125BFB}"/>
              </a:ext>
            </a:extLst>
          </p:cNvPr>
          <p:cNvSpPr>
            <a:spLocks noGrp="1"/>
          </p:cNvSpPr>
          <p:nvPr>
            <p:ph type="title"/>
          </p:nvPr>
        </p:nvSpPr>
        <p:spPr/>
        <p:txBody>
          <a:bodyPr/>
          <a:lstStyle/>
          <a:p>
            <a:r>
              <a:rPr lang="en-US" dirty="0"/>
              <a:t>Single Perceptron - Limitation</a:t>
            </a:r>
            <a:endParaRPr lang="en-IN" dirty="0"/>
          </a:p>
        </p:txBody>
      </p:sp>
      <p:sp>
        <p:nvSpPr>
          <p:cNvPr id="3" name="Content Placeholder 2">
            <a:extLst>
              <a:ext uri="{FF2B5EF4-FFF2-40B4-BE49-F238E27FC236}">
                <a16:creationId xmlns:a16="http://schemas.microsoft.com/office/drawing/2014/main" id="{C9939FD0-532D-464E-85B4-26E136CD23DC}"/>
              </a:ext>
            </a:extLst>
          </p:cNvPr>
          <p:cNvSpPr>
            <a:spLocks noGrp="1"/>
          </p:cNvSpPr>
          <p:nvPr>
            <p:ph idx="1"/>
          </p:nvPr>
        </p:nvSpPr>
        <p:spPr>
          <a:xfrm>
            <a:off x="1176866" y="1844824"/>
            <a:ext cx="6798736" cy="1946977"/>
          </a:xfrm>
        </p:spPr>
        <p:txBody>
          <a:bodyPr/>
          <a:lstStyle/>
          <a:p>
            <a:endParaRPr lang="en-US" dirty="0"/>
          </a:p>
          <a:p>
            <a:r>
              <a:rPr lang="en-US" dirty="0"/>
              <a:t>Fails when Data is arranged as XOR</a:t>
            </a:r>
            <a:endParaRPr lang="en-IN" dirty="0"/>
          </a:p>
        </p:txBody>
      </p:sp>
      <p:pic>
        <p:nvPicPr>
          <p:cNvPr id="4098" name="Picture 2" descr="Training data points for the XOR problem | Download Scientific Diagram">
            <a:extLst>
              <a:ext uri="{FF2B5EF4-FFF2-40B4-BE49-F238E27FC236}">
                <a16:creationId xmlns:a16="http://schemas.microsoft.com/office/drawing/2014/main" id="{B5A78553-7601-4D71-80AF-ECC2CA466C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82" t="13776" r="12200" b="10625"/>
          <a:stretch/>
        </p:blipFill>
        <p:spPr bwMode="auto">
          <a:xfrm>
            <a:off x="2123728" y="3038098"/>
            <a:ext cx="5040560" cy="312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642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C791-823C-4003-A4ED-CE14175E527E}"/>
              </a:ext>
            </a:extLst>
          </p:cNvPr>
          <p:cNvSpPr>
            <a:spLocks noGrp="1"/>
          </p:cNvSpPr>
          <p:nvPr>
            <p:ph type="title"/>
          </p:nvPr>
        </p:nvSpPr>
        <p:spPr/>
        <p:txBody>
          <a:bodyPr/>
          <a:lstStyle/>
          <a:p>
            <a:r>
              <a:rPr lang="en-US" dirty="0"/>
              <a:t>Single Perceptron : Limitation</a:t>
            </a:r>
            <a:endParaRPr lang="en-IN" dirty="0"/>
          </a:p>
        </p:txBody>
      </p:sp>
      <p:pic>
        <p:nvPicPr>
          <p:cNvPr id="5" name="Picture 4">
            <a:extLst>
              <a:ext uri="{FF2B5EF4-FFF2-40B4-BE49-F238E27FC236}">
                <a16:creationId xmlns:a16="http://schemas.microsoft.com/office/drawing/2014/main" id="{92F848A1-847D-434D-B71B-697DE2DE0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636912"/>
            <a:ext cx="5143946" cy="3513124"/>
          </a:xfrm>
          <a:prstGeom prst="rect">
            <a:avLst/>
          </a:prstGeom>
        </p:spPr>
      </p:pic>
      <p:pic>
        <p:nvPicPr>
          <p:cNvPr id="9218" name="Picture 2" descr="XOR Gate - Exclusive OR Gate Truth Table and Symbol - YouTube">
            <a:extLst>
              <a:ext uri="{FF2B5EF4-FFF2-40B4-BE49-F238E27FC236}">
                <a16:creationId xmlns:a16="http://schemas.microsoft.com/office/drawing/2014/main" id="{1EC572D1-28FF-44C6-A64C-5A670F7869E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651" t="26479" r="22094" b="16401"/>
          <a:stretch/>
        </p:blipFill>
        <p:spPr bwMode="auto">
          <a:xfrm>
            <a:off x="6177570" y="3853324"/>
            <a:ext cx="2282862" cy="1303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14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84B5-FB77-4702-AB72-EA39C0F2BB87}"/>
              </a:ext>
            </a:extLst>
          </p:cNvPr>
          <p:cNvSpPr>
            <a:spLocks noGrp="1"/>
          </p:cNvSpPr>
          <p:nvPr>
            <p:ph type="title"/>
          </p:nvPr>
        </p:nvSpPr>
        <p:spPr/>
        <p:txBody>
          <a:bodyPr/>
          <a:lstStyle/>
          <a:p>
            <a:r>
              <a:rPr lang="en-US" dirty="0"/>
              <a:t>Single Perceptron : Limitation</a:t>
            </a:r>
            <a:endParaRPr lang="en-IN" dirty="0"/>
          </a:p>
        </p:txBody>
      </p:sp>
      <p:pic>
        <p:nvPicPr>
          <p:cNvPr id="5126" name="Picture 6" descr="Why cant we make an XOR gate with 1 neuron? - Quora">
            <a:extLst>
              <a:ext uri="{FF2B5EF4-FFF2-40B4-BE49-F238E27FC236}">
                <a16:creationId xmlns:a16="http://schemas.microsoft.com/office/drawing/2014/main" id="{6A03397F-5B26-4FDB-B3DE-01E8266644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078" b="20504"/>
          <a:stretch/>
        </p:blipFill>
        <p:spPr bwMode="auto">
          <a:xfrm>
            <a:off x="1093500" y="2628900"/>
            <a:ext cx="7150908" cy="2672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520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8ACF-FD8F-42CE-9BB2-D6C38BFF3F43}"/>
              </a:ext>
            </a:extLst>
          </p:cNvPr>
          <p:cNvSpPr>
            <a:spLocks noGrp="1"/>
          </p:cNvSpPr>
          <p:nvPr>
            <p:ph type="title"/>
          </p:nvPr>
        </p:nvSpPr>
        <p:spPr/>
        <p:txBody>
          <a:bodyPr/>
          <a:lstStyle/>
          <a:p>
            <a:r>
              <a:rPr lang="en-US" dirty="0"/>
              <a:t>Re-examine XOR</a:t>
            </a:r>
            <a:endParaRPr lang="en-IN" dirty="0"/>
          </a:p>
        </p:txBody>
      </p:sp>
      <p:pic>
        <p:nvPicPr>
          <p:cNvPr id="10242" name="Picture 2">
            <a:extLst>
              <a:ext uri="{FF2B5EF4-FFF2-40B4-BE49-F238E27FC236}">
                <a16:creationId xmlns:a16="http://schemas.microsoft.com/office/drawing/2014/main" id="{6A7DF670-B2FE-4474-88E0-720FD0C36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350" y="2809874"/>
            <a:ext cx="3977866" cy="191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26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2F35-C960-46A5-A568-07722220CE17}"/>
              </a:ext>
            </a:extLst>
          </p:cNvPr>
          <p:cNvSpPr>
            <a:spLocks noGrp="1"/>
          </p:cNvSpPr>
          <p:nvPr>
            <p:ph type="title"/>
          </p:nvPr>
        </p:nvSpPr>
        <p:spPr>
          <a:xfrm>
            <a:off x="1176866" y="476672"/>
            <a:ext cx="6798734" cy="1303867"/>
          </a:xfrm>
        </p:spPr>
        <p:txBody>
          <a:bodyPr/>
          <a:lstStyle/>
          <a:p>
            <a:r>
              <a:rPr lang="en-US" dirty="0"/>
              <a:t>Layers of </a:t>
            </a:r>
            <a:r>
              <a:rPr lang="en-US" dirty="0" err="1"/>
              <a:t>Perceptrons</a:t>
            </a:r>
            <a:r>
              <a:rPr lang="en-US" dirty="0"/>
              <a:t> (MLP)</a:t>
            </a:r>
            <a:endParaRPr lang="en-IN" dirty="0"/>
          </a:p>
        </p:txBody>
      </p:sp>
      <p:pic>
        <p:nvPicPr>
          <p:cNvPr id="7" name="Picture 6">
            <a:extLst>
              <a:ext uri="{FF2B5EF4-FFF2-40B4-BE49-F238E27FC236}">
                <a16:creationId xmlns:a16="http://schemas.microsoft.com/office/drawing/2014/main" id="{1118F1A6-AC80-4FFC-8270-128CA0033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700808"/>
            <a:ext cx="5387807" cy="3482642"/>
          </a:xfrm>
          <a:prstGeom prst="rect">
            <a:avLst/>
          </a:prstGeom>
        </p:spPr>
      </p:pic>
      <p:sp>
        <p:nvSpPr>
          <p:cNvPr id="8" name="TextBox 7">
            <a:extLst>
              <a:ext uri="{FF2B5EF4-FFF2-40B4-BE49-F238E27FC236}">
                <a16:creationId xmlns:a16="http://schemas.microsoft.com/office/drawing/2014/main" id="{A2481711-3374-47E7-9A7B-BD3B3F53EEFA}"/>
              </a:ext>
            </a:extLst>
          </p:cNvPr>
          <p:cNvSpPr txBox="1"/>
          <p:nvPr/>
        </p:nvSpPr>
        <p:spPr>
          <a:xfrm>
            <a:off x="899592" y="5157192"/>
            <a:ext cx="7355574" cy="830997"/>
          </a:xfrm>
          <a:prstGeom prst="rect">
            <a:avLst/>
          </a:prstGeom>
          <a:noFill/>
        </p:spPr>
        <p:txBody>
          <a:bodyPr wrap="square" rtlCol="0">
            <a:spAutoFit/>
          </a:bodyPr>
          <a:lstStyle/>
          <a:p>
            <a:r>
              <a:rPr lang="en-US" sz="2400" dirty="0"/>
              <a:t>With careful choices of Weights and Biases, the XOR can be realized using MLP</a:t>
            </a:r>
            <a:endParaRPr lang="en-IN" sz="2400" dirty="0"/>
          </a:p>
        </p:txBody>
      </p:sp>
    </p:spTree>
    <p:extLst>
      <p:ext uri="{BB962C8B-B14F-4D97-AF65-F5344CB8AC3E}">
        <p14:creationId xmlns:p14="http://schemas.microsoft.com/office/powerpoint/2010/main" val="154820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Recent Success stories !!</a:t>
            </a:r>
          </a:p>
        </p:txBody>
      </p:sp>
      <p:pic>
        <p:nvPicPr>
          <p:cNvPr id="1026" name="Picture 2" descr="Image result for cnn applications"/>
          <p:cNvPicPr>
            <a:picLocks noChangeAspect="1" noChangeArrowheads="1"/>
          </p:cNvPicPr>
          <p:nvPr/>
        </p:nvPicPr>
        <p:blipFill>
          <a:blip r:embed="rId2"/>
          <a:srcRect/>
          <a:stretch>
            <a:fillRect/>
          </a:stretch>
        </p:blipFill>
        <p:spPr bwMode="auto">
          <a:xfrm>
            <a:off x="1857356" y="2071678"/>
            <a:ext cx="4762500" cy="3571875"/>
          </a:xfrm>
          <a:prstGeom prst="rect">
            <a:avLst/>
          </a:prstGeom>
          <a:noFill/>
        </p:spPr>
      </p:pic>
    </p:spTree>
    <p:extLst>
      <p:ext uri="{BB962C8B-B14F-4D97-AF65-F5344CB8AC3E}">
        <p14:creationId xmlns:p14="http://schemas.microsoft.com/office/powerpoint/2010/main" val="1534033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E3B2-91E3-4544-9BD3-77B129F4D215}"/>
              </a:ext>
            </a:extLst>
          </p:cNvPr>
          <p:cNvSpPr>
            <a:spLocks noGrp="1"/>
          </p:cNvSpPr>
          <p:nvPr>
            <p:ph type="title"/>
          </p:nvPr>
        </p:nvSpPr>
        <p:spPr/>
        <p:txBody>
          <a:bodyPr>
            <a:normAutofit fontScale="90000"/>
          </a:bodyPr>
          <a:lstStyle/>
          <a:p>
            <a:r>
              <a:rPr lang="en-US" dirty="0"/>
              <a:t>Getting to the Decision Boundary</a:t>
            </a:r>
            <a:endParaRPr lang="en-IN" dirty="0"/>
          </a:p>
        </p:txBody>
      </p:sp>
      <p:pic>
        <p:nvPicPr>
          <p:cNvPr id="6146" name="Picture 2" descr="Perceptron 5: XOR (how &amp;amp; why neurons work together) - Computational  Neuroscience in excel">
            <a:extLst>
              <a:ext uri="{FF2B5EF4-FFF2-40B4-BE49-F238E27FC236}">
                <a16:creationId xmlns:a16="http://schemas.microsoft.com/office/drawing/2014/main" id="{953F659E-3973-4125-A4D0-6DC143105DA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701" t="1" b="19691"/>
          <a:stretch/>
        </p:blipFill>
        <p:spPr bwMode="auto">
          <a:xfrm>
            <a:off x="936338" y="3068960"/>
            <a:ext cx="4097798" cy="252028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Elbow 4">
            <a:extLst>
              <a:ext uri="{FF2B5EF4-FFF2-40B4-BE49-F238E27FC236}">
                <a16:creationId xmlns:a16="http://schemas.microsoft.com/office/drawing/2014/main" id="{720EE511-ED0E-4F74-83B0-B11C66337668}"/>
              </a:ext>
            </a:extLst>
          </p:cNvPr>
          <p:cNvCxnSpPr/>
          <p:nvPr/>
        </p:nvCxnSpPr>
        <p:spPr>
          <a:xfrm flipV="1">
            <a:off x="2843808" y="3356992"/>
            <a:ext cx="3240360" cy="6480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BC4590-0576-47CE-8D3D-C44352B41316}"/>
              </a:ext>
            </a:extLst>
          </p:cNvPr>
          <p:cNvSpPr txBox="1"/>
          <p:nvPr/>
        </p:nvSpPr>
        <p:spPr>
          <a:xfrm>
            <a:off x="6372200" y="2924944"/>
            <a:ext cx="1907470" cy="646331"/>
          </a:xfrm>
          <a:prstGeom prst="rect">
            <a:avLst/>
          </a:prstGeom>
          <a:noFill/>
        </p:spPr>
        <p:txBody>
          <a:bodyPr wrap="square" rtlCol="0">
            <a:spAutoFit/>
          </a:bodyPr>
          <a:lstStyle/>
          <a:p>
            <a:r>
              <a:rPr lang="en-US" dirty="0"/>
              <a:t>Linear separator from Perceptron 1</a:t>
            </a:r>
            <a:endParaRPr lang="en-IN" dirty="0"/>
          </a:p>
        </p:txBody>
      </p:sp>
      <p:sp>
        <p:nvSpPr>
          <p:cNvPr id="8" name="TextBox 7">
            <a:extLst>
              <a:ext uri="{FF2B5EF4-FFF2-40B4-BE49-F238E27FC236}">
                <a16:creationId xmlns:a16="http://schemas.microsoft.com/office/drawing/2014/main" id="{8EE43E9D-B458-4D31-9C11-CED27C70A3DE}"/>
              </a:ext>
            </a:extLst>
          </p:cNvPr>
          <p:cNvSpPr txBox="1"/>
          <p:nvPr/>
        </p:nvSpPr>
        <p:spPr>
          <a:xfrm>
            <a:off x="5724128" y="5302949"/>
            <a:ext cx="1907470" cy="646331"/>
          </a:xfrm>
          <a:prstGeom prst="rect">
            <a:avLst/>
          </a:prstGeom>
          <a:noFill/>
        </p:spPr>
        <p:txBody>
          <a:bodyPr wrap="square" rtlCol="0">
            <a:spAutoFit/>
          </a:bodyPr>
          <a:lstStyle/>
          <a:p>
            <a:r>
              <a:rPr lang="en-US" dirty="0"/>
              <a:t>Linear separator from Perceptron 2</a:t>
            </a:r>
            <a:endParaRPr lang="en-IN" dirty="0"/>
          </a:p>
        </p:txBody>
      </p:sp>
      <p:cxnSp>
        <p:nvCxnSpPr>
          <p:cNvPr id="9" name="Connector: Elbow 8">
            <a:extLst>
              <a:ext uri="{FF2B5EF4-FFF2-40B4-BE49-F238E27FC236}">
                <a16:creationId xmlns:a16="http://schemas.microsoft.com/office/drawing/2014/main" id="{F65CD7A8-EF1A-4782-9670-7290647A95E9}"/>
              </a:ext>
            </a:extLst>
          </p:cNvPr>
          <p:cNvCxnSpPr/>
          <p:nvPr/>
        </p:nvCxnSpPr>
        <p:spPr>
          <a:xfrm>
            <a:off x="2771801" y="5013176"/>
            <a:ext cx="3312367" cy="2897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169F93-421F-4891-A07C-304AAD2FE306}"/>
              </a:ext>
            </a:extLst>
          </p:cNvPr>
          <p:cNvSpPr txBox="1"/>
          <p:nvPr/>
        </p:nvSpPr>
        <p:spPr>
          <a:xfrm>
            <a:off x="5940152" y="3862789"/>
            <a:ext cx="1907470" cy="923330"/>
          </a:xfrm>
          <a:prstGeom prst="rect">
            <a:avLst/>
          </a:prstGeom>
          <a:noFill/>
        </p:spPr>
        <p:txBody>
          <a:bodyPr wrap="square" rtlCol="0">
            <a:spAutoFit/>
          </a:bodyPr>
          <a:lstStyle/>
          <a:p>
            <a:r>
              <a:rPr lang="en-US" dirty="0"/>
              <a:t>AND-</a:t>
            </a:r>
            <a:r>
              <a:rPr lang="en-US" dirty="0" err="1"/>
              <a:t>ing</a:t>
            </a:r>
            <a:r>
              <a:rPr lang="en-US" dirty="0"/>
              <a:t> of the Regions from the two </a:t>
            </a:r>
            <a:r>
              <a:rPr lang="en-US" dirty="0" err="1"/>
              <a:t>Perceptrons</a:t>
            </a:r>
            <a:endParaRPr lang="en-IN"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A48A6E38-01A9-4A0F-94EB-1C1B935ECB66}"/>
                  </a:ext>
                </a:extLst>
              </p14:cNvPr>
              <p14:cNvContentPartPr/>
              <p14:nvPr/>
            </p14:nvContentPartPr>
            <p14:xfrm>
              <a:off x="3386807" y="4412513"/>
              <a:ext cx="2546280" cy="271440"/>
            </p14:xfrm>
          </p:contentPart>
        </mc:Choice>
        <mc:Fallback xmlns="">
          <p:pic>
            <p:nvPicPr>
              <p:cNvPr id="10" name="Ink 9">
                <a:extLst>
                  <a:ext uri="{FF2B5EF4-FFF2-40B4-BE49-F238E27FC236}">
                    <a16:creationId xmlns:a16="http://schemas.microsoft.com/office/drawing/2014/main" id="{A48A6E38-01A9-4A0F-94EB-1C1B935ECB66}"/>
                  </a:ext>
                </a:extLst>
              </p:cNvPr>
              <p:cNvPicPr/>
              <p:nvPr/>
            </p:nvPicPr>
            <p:blipFill>
              <a:blip r:embed="rId4"/>
              <a:stretch>
                <a:fillRect/>
              </a:stretch>
            </p:blipFill>
            <p:spPr>
              <a:xfrm>
                <a:off x="3378167" y="4403873"/>
                <a:ext cx="25639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DBE028D-47DD-4E78-8658-773D2D89F840}"/>
                  </a:ext>
                </a:extLst>
              </p14:cNvPr>
              <p14:cNvContentPartPr/>
              <p14:nvPr/>
            </p14:nvContentPartPr>
            <p14:xfrm>
              <a:off x="3396167" y="4459673"/>
              <a:ext cx="342720" cy="350280"/>
            </p14:xfrm>
          </p:contentPart>
        </mc:Choice>
        <mc:Fallback xmlns="">
          <p:pic>
            <p:nvPicPr>
              <p:cNvPr id="12" name="Ink 11">
                <a:extLst>
                  <a:ext uri="{FF2B5EF4-FFF2-40B4-BE49-F238E27FC236}">
                    <a16:creationId xmlns:a16="http://schemas.microsoft.com/office/drawing/2014/main" id="{BDBE028D-47DD-4E78-8658-773D2D89F840}"/>
                  </a:ext>
                </a:extLst>
              </p:cNvPr>
              <p:cNvPicPr/>
              <p:nvPr/>
            </p:nvPicPr>
            <p:blipFill>
              <a:blip r:embed="rId6"/>
              <a:stretch>
                <a:fillRect/>
              </a:stretch>
            </p:blipFill>
            <p:spPr>
              <a:xfrm>
                <a:off x="3387167" y="4451033"/>
                <a:ext cx="3603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CE1CB07-E3F7-449C-8190-912513C8F5E5}"/>
                  </a:ext>
                </a:extLst>
              </p14:cNvPr>
              <p14:cNvContentPartPr/>
              <p14:nvPr/>
            </p14:nvContentPartPr>
            <p14:xfrm>
              <a:off x="3414527" y="1707113"/>
              <a:ext cx="360" cy="360"/>
            </p14:xfrm>
          </p:contentPart>
        </mc:Choice>
        <mc:Fallback xmlns="">
          <p:pic>
            <p:nvPicPr>
              <p:cNvPr id="14" name="Ink 13">
                <a:extLst>
                  <a:ext uri="{FF2B5EF4-FFF2-40B4-BE49-F238E27FC236}">
                    <a16:creationId xmlns:a16="http://schemas.microsoft.com/office/drawing/2014/main" id="{0CE1CB07-E3F7-449C-8190-912513C8F5E5}"/>
                  </a:ext>
                </a:extLst>
              </p:cNvPr>
              <p:cNvPicPr/>
              <p:nvPr/>
            </p:nvPicPr>
            <p:blipFill>
              <a:blip r:embed="rId8"/>
              <a:stretch>
                <a:fillRect/>
              </a:stretch>
            </p:blipFill>
            <p:spPr>
              <a:xfrm>
                <a:off x="3405887" y="16984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E0EBE3BD-DE86-4174-AC68-601D401748EA}"/>
                  </a:ext>
                </a:extLst>
              </p14:cNvPr>
              <p14:cNvContentPartPr/>
              <p14:nvPr/>
            </p14:nvContentPartPr>
            <p14:xfrm>
              <a:off x="2332367" y="858233"/>
              <a:ext cx="360" cy="360"/>
            </p14:xfrm>
          </p:contentPart>
        </mc:Choice>
        <mc:Fallback xmlns="">
          <p:pic>
            <p:nvPicPr>
              <p:cNvPr id="18" name="Ink 17">
                <a:extLst>
                  <a:ext uri="{FF2B5EF4-FFF2-40B4-BE49-F238E27FC236}">
                    <a16:creationId xmlns:a16="http://schemas.microsoft.com/office/drawing/2014/main" id="{E0EBE3BD-DE86-4174-AC68-601D401748EA}"/>
                  </a:ext>
                </a:extLst>
              </p:cNvPr>
              <p:cNvPicPr/>
              <p:nvPr/>
            </p:nvPicPr>
            <p:blipFill>
              <a:blip r:embed="rId8"/>
              <a:stretch>
                <a:fillRect/>
              </a:stretch>
            </p:blipFill>
            <p:spPr>
              <a:xfrm>
                <a:off x="2323727" y="8495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6E4AF5B2-BA67-4861-991C-D278C8B0098E}"/>
                  </a:ext>
                </a:extLst>
              </p14:cNvPr>
              <p14:cNvContentPartPr/>
              <p14:nvPr/>
            </p14:nvContentPartPr>
            <p14:xfrm>
              <a:off x="2052647" y="1604513"/>
              <a:ext cx="360" cy="360"/>
            </p14:xfrm>
          </p:contentPart>
        </mc:Choice>
        <mc:Fallback xmlns="">
          <p:pic>
            <p:nvPicPr>
              <p:cNvPr id="19" name="Ink 18">
                <a:extLst>
                  <a:ext uri="{FF2B5EF4-FFF2-40B4-BE49-F238E27FC236}">
                    <a16:creationId xmlns:a16="http://schemas.microsoft.com/office/drawing/2014/main" id="{6E4AF5B2-BA67-4861-991C-D278C8B0098E}"/>
                  </a:ext>
                </a:extLst>
              </p:cNvPr>
              <p:cNvPicPr/>
              <p:nvPr/>
            </p:nvPicPr>
            <p:blipFill>
              <a:blip r:embed="rId8"/>
              <a:stretch>
                <a:fillRect/>
              </a:stretch>
            </p:blipFill>
            <p:spPr>
              <a:xfrm>
                <a:off x="2043647" y="1595873"/>
                <a:ext cx="18000" cy="18000"/>
              </a:xfrm>
              <a:prstGeom prst="rect">
                <a:avLst/>
              </a:prstGeom>
            </p:spPr>
          </p:pic>
        </mc:Fallback>
      </mc:AlternateContent>
      <p:grpSp>
        <p:nvGrpSpPr>
          <p:cNvPr id="22" name="Group 21">
            <a:extLst>
              <a:ext uri="{FF2B5EF4-FFF2-40B4-BE49-F238E27FC236}">
                <a16:creationId xmlns:a16="http://schemas.microsoft.com/office/drawing/2014/main" id="{F6E9446F-7902-4F24-8A96-7371E8768EB0}"/>
              </a:ext>
            </a:extLst>
          </p:cNvPr>
          <p:cNvGrpSpPr/>
          <p:nvPr/>
        </p:nvGrpSpPr>
        <p:grpSpPr>
          <a:xfrm>
            <a:off x="2695967" y="1595153"/>
            <a:ext cx="569520" cy="47160"/>
            <a:chOff x="2695967" y="1595153"/>
            <a:chExt cx="569520" cy="4716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EFD54C91-EA4F-4813-827C-2C4B95200DB6}"/>
                    </a:ext>
                  </a:extLst>
                </p14:cNvPr>
                <p14:cNvContentPartPr/>
                <p14:nvPr/>
              </p14:nvContentPartPr>
              <p14:xfrm>
                <a:off x="2695967" y="1595153"/>
                <a:ext cx="360" cy="360"/>
              </p14:xfrm>
            </p:contentPart>
          </mc:Choice>
          <mc:Fallback xmlns="">
            <p:pic>
              <p:nvPicPr>
                <p:cNvPr id="13" name="Ink 12">
                  <a:extLst>
                    <a:ext uri="{FF2B5EF4-FFF2-40B4-BE49-F238E27FC236}">
                      <a16:creationId xmlns:a16="http://schemas.microsoft.com/office/drawing/2014/main" id="{EFD54C91-EA4F-4813-827C-2C4B95200DB6}"/>
                    </a:ext>
                  </a:extLst>
                </p:cNvPr>
                <p:cNvPicPr/>
                <p:nvPr/>
              </p:nvPicPr>
              <p:blipFill>
                <a:blip r:embed="rId8"/>
                <a:stretch>
                  <a:fillRect/>
                </a:stretch>
              </p:blipFill>
              <p:spPr>
                <a:xfrm>
                  <a:off x="2687327" y="15865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CF38F12-D9FC-4710-B2BF-B015E9426BB6}"/>
                    </a:ext>
                  </a:extLst>
                </p14:cNvPr>
                <p14:cNvContentPartPr/>
                <p14:nvPr/>
              </p14:nvContentPartPr>
              <p14:xfrm>
                <a:off x="3265127" y="1613873"/>
                <a:ext cx="360" cy="360"/>
              </p14:xfrm>
            </p:contentPart>
          </mc:Choice>
          <mc:Fallback xmlns="">
            <p:pic>
              <p:nvPicPr>
                <p:cNvPr id="15" name="Ink 14">
                  <a:extLst>
                    <a:ext uri="{FF2B5EF4-FFF2-40B4-BE49-F238E27FC236}">
                      <a16:creationId xmlns:a16="http://schemas.microsoft.com/office/drawing/2014/main" id="{9CF38F12-D9FC-4710-B2BF-B015E9426BB6}"/>
                    </a:ext>
                  </a:extLst>
                </p:cNvPr>
                <p:cNvPicPr/>
                <p:nvPr/>
              </p:nvPicPr>
              <p:blipFill>
                <a:blip r:embed="rId8"/>
                <a:stretch>
                  <a:fillRect/>
                </a:stretch>
              </p:blipFill>
              <p:spPr>
                <a:xfrm>
                  <a:off x="3256487" y="16048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DD2A58C-E3DD-40AD-AE57-E0C03CBCB729}"/>
                    </a:ext>
                  </a:extLst>
                </p14:cNvPr>
                <p14:cNvContentPartPr/>
                <p14:nvPr/>
              </p14:nvContentPartPr>
              <p14:xfrm>
                <a:off x="3265127" y="1613873"/>
                <a:ext cx="360" cy="360"/>
              </p14:xfrm>
            </p:contentPart>
          </mc:Choice>
          <mc:Fallback xmlns="">
            <p:pic>
              <p:nvPicPr>
                <p:cNvPr id="16" name="Ink 15">
                  <a:extLst>
                    <a:ext uri="{FF2B5EF4-FFF2-40B4-BE49-F238E27FC236}">
                      <a16:creationId xmlns:a16="http://schemas.microsoft.com/office/drawing/2014/main" id="{6DD2A58C-E3DD-40AD-AE57-E0C03CBCB729}"/>
                    </a:ext>
                  </a:extLst>
                </p:cNvPr>
                <p:cNvPicPr/>
                <p:nvPr/>
              </p:nvPicPr>
              <p:blipFill>
                <a:blip r:embed="rId8"/>
                <a:stretch>
                  <a:fillRect/>
                </a:stretch>
              </p:blipFill>
              <p:spPr>
                <a:xfrm>
                  <a:off x="3256487" y="16048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27DB1F9C-AD50-43D0-8BEF-54D2123F0431}"/>
                    </a:ext>
                  </a:extLst>
                </p14:cNvPr>
                <p14:cNvContentPartPr/>
                <p14:nvPr/>
              </p14:nvContentPartPr>
              <p14:xfrm>
                <a:off x="3265127" y="1613873"/>
                <a:ext cx="360" cy="360"/>
              </p14:xfrm>
            </p:contentPart>
          </mc:Choice>
          <mc:Fallback xmlns="">
            <p:pic>
              <p:nvPicPr>
                <p:cNvPr id="17" name="Ink 16">
                  <a:extLst>
                    <a:ext uri="{FF2B5EF4-FFF2-40B4-BE49-F238E27FC236}">
                      <a16:creationId xmlns:a16="http://schemas.microsoft.com/office/drawing/2014/main" id="{27DB1F9C-AD50-43D0-8BEF-54D2123F0431}"/>
                    </a:ext>
                  </a:extLst>
                </p:cNvPr>
                <p:cNvPicPr/>
                <p:nvPr/>
              </p:nvPicPr>
              <p:blipFill>
                <a:blip r:embed="rId8"/>
                <a:stretch>
                  <a:fillRect/>
                </a:stretch>
              </p:blipFill>
              <p:spPr>
                <a:xfrm>
                  <a:off x="3256487" y="16048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65050EF8-9A1D-489B-A533-7A28CA4D2549}"/>
                    </a:ext>
                  </a:extLst>
                </p14:cNvPr>
                <p14:cNvContentPartPr/>
                <p14:nvPr/>
              </p14:nvContentPartPr>
              <p14:xfrm>
                <a:off x="2976047" y="1641953"/>
                <a:ext cx="360" cy="360"/>
              </p14:xfrm>
            </p:contentPart>
          </mc:Choice>
          <mc:Fallback xmlns="">
            <p:pic>
              <p:nvPicPr>
                <p:cNvPr id="21" name="Ink 20">
                  <a:extLst>
                    <a:ext uri="{FF2B5EF4-FFF2-40B4-BE49-F238E27FC236}">
                      <a16:creationId xmlns:a16="http://schemas.microsoft.com/office/drawing/2014/main" id="{65050EF8-9A1D-489B-A533-7A28CA4D2549}"/>
                    </a:ext>
                  </a:extLst>
                </p:cNvPr>
                <p:cNvPicPr/>
                <p:nvPr/>
              </p:nvPicPr>
              <p:blipFill>
                <a:blip r:embed="rId8"/>
                <a:stretch>
                  <a:fillRect/>
                </a:stretch>
              </p:blipFill>
              <p:spPr>
                <a:xfrm>
                  <a:off x="2967047" y="1633313"/>
                  <a:ext cx="18000" cy="18000"/>
                </a:xfrm>
                <a:prstGeom prst="rect">
                  <a:avLst/>
                </a:prstGeom>
              </p:spPr>
            </p:pic>
          </mc:Fallback>
        </mc:AlternateContent>
      </p:grpSp>
      <p:grpSp>
        <p:nvGrpSpPr>
          <p:cNvPr id="25" name="Group 24">
            <a:extLst>
              <a:ext uri="{FF2B5EF4-FFF2-40B4-BE49-F238E27FC236}">
                <a16:creationId xmlns:a16="http://schemas.microsoft.com/office/drawing/2014/main" id="{C12832B5-2325-4D9C-B0ED-0FC9A4C38508}"/>
              </a:ext>
            </a:extLst>
          </p:cNvPr>
          <p:cNvGrpSpPr/>
          <p:nvPr/>
        </p:nvGrpSpPr>
        <p:grpSpPr>
          <a:xfrm>
            <a:off x="3844007" y="1725833"/>
            <a:ext cx="360" cy="360"/>
            <a:chOff x="3844007" y="1725833"/>
            <a:chExt cx="360" cy="360"/>
          </a:xfrm>
        </p:grpSpPr>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7B9F89B0-ED36-47AE-AC45-8CE91D0B4A6A}"/>
                    </a:ext>
                  </a:extLst>
                </p14:cNvPr>
                <p14:cNvContentPartPr/>
                <p14:nvPr/>
              </p14:nvContentPartPr>
              <p14:xfrm>
                <a:off x="3844007" y="1725833"/>
                <a:ext cx="360" cy="360"/>
              </p14:xfrm>
            </p:contentPart>
          </mc:Choice>
          <mc:Fallback xmlns="">
            <p:pic>
              <p:nvPicPr>
                <p:cNvPr id="23" name="Ink 22">
                  <a:extLst>
                    <a:ext uri="{FF2B5EF4-FFF2-40B4-BE49-F238E27FC236}">
                      <a16:creationId xmlns:a16="http://schemas.microsoft.com/office/drawing/2014/main" id="{7B9F89B0-ED36-47AE-AC45-8CE91D0B4A6A}"/>
                    </a:ext>
                  </a:extLst>
                </p:cNvPr>
                <p:cNvPicPr/>
                <p:nvPr/>
              </p:nvPicPr>
              <p:blipFill>
                <a:blip r:embed="rId8"/>
                <a:stretch>
                  <a:fillRect/>
                </a:stretch>
              </p:blipFill>
              <p:spPr>
                <a:xfrm>
                  <a:off x="3835007" y="17168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93A85E76-C1A3-42BD-AD96-FF56FA4BB23B}"/>
                    </a:ext>
                  </a:extLst>
                </p14:cNvPr>
                <p14:cNvContentPartPr/>
                <p14:nvPr/>
              </p14:nvContentPartPr>
              <p14:xfrm>
                <a:off x="3844007" y="1725833"/>
                <a:ext cx="360" cy="360"/>
              </p14:xfrm>
            </p:contentPart>
          </mc:Choice>
          <mc:Fallback xmlns="">
            <p:pic>
              <p:nvPicPr>
                <p:cNvPr id="24" name="Ink 23">
                  <a:extLst>
                    <a:ext uri="{FF2B5EF4-FFF2-40B4-BE49-F238E27FC236}">
                      <a16:creationId xmlns:a16="http://schemas.microsoft.com/office/drawing/2014/main" id="{93A85E76-C1A3-42BD-AD96-FF56FA4BB23B}"/>
                    </a:ext>
                  </a:extLst>
                </p:cNvPr>
                <p:cNvPicPr/>
                <p:nvPr/>
              </p:nvPicPr>
              <p:blipFill>
                <a:blip r:embed="rId8"/>
                <a:stretch>
                  <a:fillRect/>
                </a:stretch>
              </p:blipFill>
              <p:spPr>
                <a:xfrm>
                  <a:off x="3835007" y="1716833"/>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C71EFC0F-158A-4F22-A26E-4B920BDD6D82}"/>
                  </a:ext>
                </a:extLst>
              </p14:cNvPr>
              <p14:cNvContentPartPr/>
              <p14:nvPr/>
            </p14:nvContentPartPr>
            <p14:xfrm>
              <a:off x="2807927" y="1679033"/>
              <a:ext cx="360" cy="360"/>
            </p14:xfrm>
          </p:contentPart>
        </mc:Choice>
        <mc:Fallback xmlns="">
          <p:pic>
            <p:nvPicPr>
              <p:cNvPr id="26" name="Ink 25">
                <a:extLst>
                  <a:ext uri="{FF2B5EF4-FFF2-40B4-BE49-F238E27FC236}">
                    <a16:creationId xmlns:a16="http://schemas.microsoft.com/office/drawing/2014/main" id="{C71EFC0F-158A-4F22-A26E-4B920BDD6D82}"/>
                  </a:ext>
                </a:extLst>
              </p:cNvPr>
              <p:cNvPicPr/>
              <p:nvPr/>
            </p:nvPicPr>
            <p:blipFill>
              <a:blip r:embed="rId8"/>
              <a:stretch>
                <a:fillRect/>
              </a:stretch>
            </p:blipFill>
            <p:spPr>
              <a:xfrm>
                <a:off x="2799287" y="16703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2E2A1CED-BEF6-410C-A1E5-CEC1AB8486E1}"/>
                  </a:ext>
                </a:extLst>
              </p14:cNvPr>
              <p14:cNvContentPartPr/>
              <p14:nvPr/>
            </p14:nvContentPartPr>
            <p14:xfrm>
              <a:off x="2807927" y="1679033"/>
              <a:ext cx="360" cy="360"/>
            </p14:xfrm>
          </p:contentPart>
        </mc:Choice>
        <mc:Fallback xmlns="">
          <p:pic>
            <p:nvPicPr>
              <p:cNvPr id="27" name="Ink 26">
                <a:extLst>
                  <a:ext uri="{FF2B5EF4-FFF2-40B4-BE49-F238E27FC236}">
                    <a16:creationId xmlns:a16="http://schemas.microsoft.com/office/drawing/2014/main" id="{2E2A1CED-BEF6-410C-A1E5-CEC1AB8486E1}"/>
                  </a:ext>
                </a:extLst>
              </p:cNvPr>
              <p:cNvPicPr/>
              <p:nvPr/>
            </p:nvPicPr>
            <p:blipFill>
              <a:blip r:embed="rId8"/>
              <a:stretch>
                <a:fillRect/>
              </a:stretch>
            </p:blipFill>
            <p:spPr>
              <a:xfrm>
                <a:off x="2799287" y="16703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B7B8A6AB-A89F-4A0D-B917-AE49B71FE905}"/>
                  </a:ext>
                </a:extLst>
              </p14:cNvPr>
              <p14:cNvContentPartPr/>
              <p14:nvPr/>
            </p14:nvContentPartPr>
            <p14:xfrm>
              <a:off x="2117807" y="942113"/>
              <a:ext cx="360" cy="360"/>
            </p14:xfrm>
          </p:contentPart>
        </mc:Choice>
        <mc:Fallback xmlns="">
          <p:pic>
            <p:nvPicPr>
              <p:cNvPr id="30" name="Ink 29">
                <a:extLst>
                  <a:ext uri="{FF2B5EF4-FFF2-40B4-BE49-F238E27FC236}">
                    <a16:creationId xmlns:a16="http://schemas.microsoft.com/office/drawing/2014/main" id="{B7B8A6AB-A89F-4A0D-B917-AE49B71FE905}"/>
                  </a:ext>
                </a:extLst>
              </p:cNvPr>
              <p:cNvPicPr/>
              <p:nvPr/>
            </p:nvPicPr>
            <p:blipFill>
              <a:blip r:embed="rId8"/>
              <a:stretch>
                <a:fillRect/>
              </a:stretch>
            </p:blipFill>
            <p:spPr>
              <a:xfrm>
                <a:off x="2108807" y="9331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54D778F4-73FB-4B48-9567-C3F77EAF4465}"/>
                  </a:ext>
                </a:extLst>
              </p14:cNvPr>
              <p14:cNvContentPartPr/>
              <p14:nvPr/>
            </p14:nvContentPartPr>
            <p14:xfrm>
              <a:off x="2117807" y="885953"/>
              <a:ext cx="360" cy="360"/>
            </p14:xfrm>
          </p:contentPart>
        </mc:Choice>
        <mc:Fallback xmlns="">
          <p:pic>
            <p:nvPicPr>
              <p:cNvPr id="31" name="Ink 30">
                <a:extLst>
                  <a:ext uri="{FF2B5EF4-FFF2-40B4-BE49-F238E27FC236}">
                    <a16:creationId xmlns:a16="http://schemas.microsoft.com/office/drawing/2014/main" id="{54D778F4-73FB-4B48-9567-C3F77EAF4465}"/>
                  </a:ext>
                </a:extLst>
              </p:cNvPr>
              <p:cNvPicPr/>
              <p:nvPr/>
            </p:nvPicPr>
            <p:blipFill>
              <a:blip r:embed="rId8"/>
              <a:stretch>
                <a:fillRect/>
              </a:stretch>
            </p:blipFill>
            <p:spPr>
              <a:xfrm>
                <a:off x="2108807" y="8773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C8556570-3D5F-43CE-8D57-D4016F5E50CD}"/>
                  </a:ext>
                </a:extLst>
              </p14:cNvPr>
              <p14:cNvContentPartPr/>
              <p14:nvPr/>
            </p14:nvContentPartPr>
            <p14:xfrm>
              <a:off x="7361567" y="3237473"/>
              <a:ext cx="360" cy="360"/>
            </p14:xfrm>
          </p:contentPart>
        </mc:Choice>
        <mc:Fallback xmlns="">
          <p:pic>
            <p:nvPicPr>
              <p:cNvPr id="32" name="Ink 31">
                <a:extLst>
                  <a:ext uri="{FF2B5EF4-FFF2-40B4-BE49-F238E27FC236}">
                    <a16:creationId xmlns:a16="http://schemas.microsoft.com/office/drawing/2014/main" id="{C8556570-3D5F-43CE-8D57-D4016F5E50CD}"/>
                  </a:ext>
                </a:extLst>
              </p:cNvPr>
              <p:cNvPicPr/>
              <p:nvPr/>
            </p:nvPicPr>
            <p:blipFill>
              <a:blip r:embed="rId8"/>
              <a:stretch>
                <a:fillRect/>
              </a:stretch>
            </p:blipFill>
            <p:spPr>
              <a:xfrm>
                <a:off x="7352927" y="32284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8064128A-45F3-4459-BFF6-39B99DD194A9}"/>
                  </a:ext>
                </a:extLst>
              </p14:cNvPr>
              <p14:cNvContentPartPr/>
              <p14:nvPr/>
            </p14:nvContentPartPr>
            <p14:xfrm>
              <a:off x="8891567" y="2845433"/>
              <a:ext cx="360" cy="360"/>
            </p14:xfrm>
          </p:contentPart>
        </mc:Choice>
        <mc:Fallback xmlns="">
          <p:pic>
            <p:nvPicPr>
              <p:cNvPr id="33" name="Ink 32">
                <a:extLst>
                  <a:ext uri="{FF2B5EF4-FFF2-40B4-BE49-F238E27FC236}">
                    <a16:creationId xmlns:a16="http://schemas.microsoft.com/office/drawing/2014/main" id="{8064128A-45F3-4459-BFF6-39B99DD194A9}"/>
                  </a:ext>
                </a:extLst>
              </p:cNvPr>
              <p:cNvPicPr/>
              <p:nvPr/>
            </p:nvPicPr>
            <p:blipFill>
              <a:blip r:embed="rId8"/>
              <a:stretch>
                <a:fillRect/>
              </a:stretch>
            </p:blipFill>
            <p:spPr>
              <a:xfrm>
                <a:off x="8882927" y="2836793"/>
                <a:ext cx="18000" cy="18000"/>
              </a:xfrm>
              <a:prstGeom prst="rect">
                <a:avLst/>
              </a:prstGeom>
            </p:spPr>
          </p:pic>
        </mc:Fallback>
      </mc:AlternateContent>
    </p:spTree>
    <p:extLst>
      <p:ext uri="{BB962C8B-B14F-4D97-AF65-F5344CB8AC3E}">
        <p14:creationId xmlns:p14="http://schemas.microsoft.com/office/powerpoint/2010/main" val="688069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461C-32C9-4AE7-BE53-BC60D1B1ED2F}"/>
              </a:ext>
            </a:extLst>
          </p:cNvPr>
          <p:cNvSpPr>
            <a:spLocks noGrp="1"/>
          </p:cNvSpPr>
          <p:nvPr>
            <p:ph type="title"/>
          </p:nvPr>
        </p:nvSpPr>
        <p:spPr/>
        <p:txBody>
          <a:bodyPr/>
          <a:lstStyle/>
          <a:p>
            <a:r>
              <a:rPr lang="en-US" dirty="0"/>
              <a:t>MLPs - Complex functions</a:t>
            </a:r>
            <a:endParaRPr lang="en-IN" dirty="0"/>
          </a:p>
        </p:txBody>
      </p:sp>
      <p:pic>
        <p:nvPicPr>
          <p:cNvPr id="6" name="Content Placeholder 5">
            <a:extLst>
              <a:ext uri="{FF2B5EF4-FFF2-40B4-BE49-F238E27FC236}">
                <a16:creationId xmlns:a16="http://schemas.microsoft.com/office/drawing/2014/main" id="{E8337DE6-7F59-48BA-BE0C-84297EE330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6670" y="2420888"/>
            <a:ext cx="5743682" cy="3835591"/>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149D124-46B0-4F89-A6E4-6926D9E94DF3}"/>
                  </a:ext>
                </a:extLst>
              </p14:cNvPr>
              <p14:cNvContentPartPr/>
              <p14:nvPr/>
            </p14:nvContentPartPr>
            <p14:xfrm>
              <a:off x="3442967" y="1380593"/>
              <a:ext cx="360" cy="360"/>
            </p14:xfrm>
          </p:contentPart>
        </mc:Choice>
        <mc:Fallback xmlns="">
          <p:pic>
            <p:nvPicPr>
              <p:cNvPr id="4" name="Ink 3">
                <a:extLst>
                  <a:ext uri="{FF2B5EF4-FFF2-40B4-BE49-F238E27FC236}">
                    <a16:creationId xmlns:a16="http://schemas.microsoft.com/office/drawing/2014/main" id="{6149D124-46B0-4F89-A6E4-6926D9E94DF3}"/>
                  </a:ext>
                </a:extLst>
              </p:cNvPr>
              <p:cNvPicPr/>
              <p:nvPr/>
            </p:nvPicPr>
            <p:blipFill>
              <a:blip r:embed="rId4"/>
              <a:stretch>
                <a:fillRect/>
              </a:stretch>
            </p:blipFill>
            <p:spPr>
              <a:xfrm>
                <a:off x="3433967" y="1371953"/>
                <a:ext cx="18000" cy="18000"/>
              </a:xfrm>
              <a:prstGeom prst="rect">
                <a:avLst/>
              </a:prstGeom>
            </p:spPr>
          </p:pic>
        </mc:Fallback>
      </mc:AlternateContent>
    </p:spTree>
    <p:extLst>
      <p:ext uri="{BB962C8B-B14F-4D97-AF65-F5344CB8AC3E}">
        <p14:creationId xmlns:p14="http://schemas.microsoft.com/office/powerpoint/2010/main" val="3774822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5853-26AE-4751-BA48-12A5E5A65C97}"/>
              </a:ext>
            </a:extLst>
          </p:cNvPr>
          <p:cNvSpPr>
            <a:spLocks noGrp="1"/>
          </p:cNvSpPr>
          <p:nvPr>
            <p:ph type="title"/>
          </p:nvPr>
        </p:nvSpPr>
        <p:spPr/>
        <p:txBody>
          <a:bodyPr>
            <a:normAutofit/>
          </a:bodyPr>
          <a:lstStyle/>
          <a:p>
            <a:r>
              <a:rPr lang="en-US" dirty="0"/>
              <a:t>Building General Boundaries</a:t>
            </a:r>
            <a:endParaRPr lang="en-IN" dirty="0"/>
          </a:p>
        </p:txBody>
      </p:sp>
      <p:pic>
        <p:nvPicPr>
          <p:cNvPr id="5" name="Picture 4">
            <a:extLst>
              <a:ext uri="{FF2B5EF4-FFF2-40B4-BE49-F238E27FC236}">
                <a16:creationId xmlns:a16="http://schemas.microsoft.com/office/drawing/2014/main" id="{D0E439D2-CF3C-4A7B-8574-5D0B36704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492896"/>
            <a:ext cx="6460146" cy="3600400"/>
          </a:xfrm>
          <a:prstGeom prst="rect">
            <a:avLst/>
          </a:prstGeom>
        </p:spPr>
      </p:pic>
    </p:spTree>
    <p:extLst>
      <p:ext uri="{BB962C8B-B14F-4D97-AF65-F5344CB8AC3E}">
        <p14:creationId xmlns:p14="http://schemas.microsoft.com/office/powerpoint/2010/main" val="1341002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B9004-9522-4A09-9086-F8432DCF8B16}"/>
              </a:ext>
            </a:extLst>
          </p:cNvPr>
          <p:cNvSpPr>
            <a:spLocks noGrp="1"/>
          </p:cNvSpPr>
          <p:nvPr>
            <p:ph type="title"/>
          </p:nvPr>
        </p:nvSpPr>
        <p:spPr>
          <a:xfrm>
            <a:off x="1176866" y="476672"/>
            <a:ext cx="6798734" cy="1303867"/>
          </a:xfrm>
        </p:spPr>
        <p:txBody>
          <a:bodyPr/>
          <a:lstStyle/>
          <a:p>
            <a:r>
              <a:rPr lang="en-US" dirty="0"/>
              <a:t>Composing the Boundary</a:t>
            </a:r>
            <a:endParaRPr lang="en-IN" dirty="0"/>
          </a:p>
        </p:txBody>
      </p:sp>
      <p:pic>
        <p:nvPicPr>
          <p:cNvPr id="5" name="Picture 4">
            <a:extLst>
              <a:ext uri="{FF2B5EF4-FFF2-40B4-BE49-F238E27FC236}">
                <a16:creationId xmlns:a16="http://schemas.microsoft.com/office/drawing/2014/main" id="{ED3DBCCB-ABCA-4B6D-A5F6-C116528E5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776" y="1780539"/>
            <a:ext cx="7490640" cy="4384765"/>
          </a:xfrm>
          <a:prstGeom prst="rect">
            <a:avLst/>
          </a:prstGeom>
        </p:spPr>
      </p:pic>
    </p:spTree>
    <p:extLst>
      <p:ext uri="{BB962C8B-B14F-4D97-AF65-F5344CB8AC3E}">
        <p14:creationId xmlns:p14="http://schemas.microsoft.com/office/powerpoint/2010/main" val="3108450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F129E-3463-4549-8043-DF3B25EDA646}"/>
              </a:ext>
            </a:extLst>
          </p:cNvPr>
          <p:cNvSpPr>
            <a:spLocks noGrp="1"/>
          </p:cNvSpPr>
          <p:nvPr>
            <p:ph type="title"/>
          </p:nvPr>
        </p:nvSpPr>
        <p:spPr>
          <a:xfrm>
            <a:off x="1176866" y="620688"/>
            <a:ext cx="6798734" cy="1303867"/>
          </a:xfrm>
        </p:spPr>
        <p:txBody>
          <a:bodyPr/>
          <a:lstStyle/>
          <a:p>
            <a:r>
              <a:rPr lang="en-US" dirty="0"/>
              <a:t>More-complicated Boundaries</a:t>
            </a:r>
            <a:endParaRPr lang="en-IN" dirty="0"/>
          </a:p>
        </p:txBody>
      </p:sp>
      <p:pic>
        <p:nvPicPr>
          <p:cNvPr id="5" name="Picture 4">
            <a:extLst>
              <a:ext uri="{FF2B5EF4-FFF2-40B4-BE49-F238E27FC236}">
                <a16:creationId xmlns:a16="http://schemas.microsoft.com/office/drawing/2014/main" id="{AF1C0AED-E39B-450A-A39A-2AD8B97AD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788" y="1772816"/>
            <a:ext cx="6727588" cy="4383874"/>
          </a:xfrm>
          <a:prstGeom prst="rect">
            <a:avLst/>
          </a:prstGeom>
        </p:spPr>
      </p:pic>
    </p:spTree>
    <p:extLst>
      <p:ext uri="{BB962C8B-B14F-4D97-AF65-F5344CB8AC3E}">
        <p14:creationId xmlns:p14="http://schemas.microsoft.com/office/powerpoint/2010/main" val="337184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7719E-23A9-47C8-98FA-A8DD619CAA9F}"/>
              </a:ext>
            </a:extLst>
          </p:cNvPr>
          <p:cNvSpPr>
            <a:spLocks noGrp="1"/>
          </p:cNvSpPr>
          <p:nvPr>
            <p:ph type="title"/>
          </p:nvPr>
        </p:nvSpPr>
        <p:spPr>
          <a:xfrm>
            <a:off x="1176866" y="692696"/>
            <a:ext cx="6798734" cy="1303867"/>
          </a:xfrm>
        </p:spPr>
        <p:txBody>
          <a:bodyPr/>
          <a:lstStyle/>
          <a:p>
            <a:r>
              <a:rPr lang="en-US" dirty="0"/>
              <a:t>Generalizing Boundaries</a:t>
            </a:r>
            <a:endParaRPr lang="en-IN" dirty="0"/>
          </a:p>
        </p:txBody>
      </p:sp>
      <p:pic>
        <p:nvPicPr>
          <p:cNvPr id="5" name="Picture 4">
            <a:extLst>
              <a:ext uri="{FF2B5EF4-FFF2-40B4-BE49-F238E27FC236}">
                <a16:creationId xmlns:a16="http://schemas.microsoft.com/office/drawing/2014/main" id="{84013D59-54D9-4B37-9F3A-829E1B894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65" y="2076431"/>
            <a:ext cx="6812870" cy="4160881"/>
          </a:xfrm>
          <a:prstGeom prst="rect">
            <a:avLst/>
          </a:prstGeom>
        </p:spPr>
      </p:pic>
    </p:spTree>
    <p:extLst>
      <p:ext uri="{BB962C8B-B14F-4D97-AF65-F5344CB8AC3E}">
        <p14:creationId xmlns:p14="http://schemas.microsoft.com/office/powerpoint/2010/main" val="1256533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1FF0D-DE14-C4C7-4E2E-5059FDF5FD5F}"/>
              </a:ext>
            </a:extLst>
          </p:cNvPr>
          <p:cNvSpPr>
            <a:spLocks noGrp="1"/>
          </p:cNvSpPr>
          <p:nvPr>
            <p:ph type="title"/>
          </p:nvPr>
        </p:nvSpPr>
        <p:spPr/>
        <p:txBody>
          <a:bodyPr/>
          <a:lstStyle/>
          <a:p>
            <a:r>
              <a:rPr lang="en-IN" dirty="0"/>
              <a:t>From Boolean to Real I/Ps</a:t>
            </a:r>
          </a:p>
        </p:txBody>
      </p:sp>
      <p:sp>
        <p:nvSpPr>
          <p:cNvPr id="3" name="Content Placeholder 2">
            <a:extLst>
              <a:ext uri="{FF2B5EF4-FFF2-40B4-BE49-F238E27FC236}">
                <a16:creationId xmlns:a16="http://schemas.microsoft.com/office/drawing/2014/main" id="{1B8E45FA-3932-47F3-B7F7-B0306FB087C9}"/>
              </a:ext>
            </a:extLst>
          </p:cNvPr>
          <p:cNvSpPr>
            <a:spLocks noGrp="1"/>
          </p:cNvSpPr>
          <p:nvPr>
            <p:ph idx="1"/>
          </p:nvPr>
        </p:nvSpPr>
        <p:spPr>
          <a:xfrm>
            <a:off x="1176865" y="3210215"/>
            <a:ext cx="6798736" cy="722841"/>
          </a:xfrm>
        </p:spPr>
        <p:txBody>
          <a:bodyPr/>
          <a:lstStyle/>
          <a:p>
            <a:r>
              <a:rPr lang="en-IN" dirty="0"/>
              <a:t>What does MLP do with Real I/Ps ???</a:t>
            </a:r>
          </a:p>
        </p:txBody>
      </p:sp>
    </p:spTree>
    <p:extLst>
      <p:ext uri="{BB962C8B-B14F-4D97-AF65-F5344CB8AC3E}">
        <p14:creationId xmlns:p14="http://schemas.microsoft.com/office/powerpoint/2010/main" val="3272271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D60604-27C1-EF19-FC84-60CA97B292F8}"/>
              </a:ext>
            </a:extLst>
          </p:cNvPr>
          <p:cNvPicPr>
            <a:picLocks noChangeAspect="1"/>
          </p:cNvPicPr>
          <p:nvPr/>
        </p:nvPicPr>
        <p:blipFill rotWithShape="1">
          <a:blip r:embed="rId2"/>
          <a:srcRect l="15350" t="33201" r="29525" b="8001"/>
          <a:stretch/>
        </p:blipFill>
        <p:spPr>
          <a:xfrm>
            <a:off x="899592" y="1268760"/>
            <a:ext cx="7200800" cy="4320480"/>
          </a:xfrm>
          <a:prstGeom prst="rect">
            <a:avLst/>
          </a:prstGeom>
        </p:spPr>
      </p:pic>
    </p:spTree>
    <p:extLst>
      <p:ext uri="{BB962C8B-B14F-4D97-AF65-F5344CB8AC3E}">
        <p14:creationId xmlns:p14="http://schemas.microsoft.com/office/powerpoint/2010/main" val="130645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4144A9-E37E-6609-6553-2919BB88920D}"/>
              </a:ext>
            </a:extLst>
          </p:cNvPr>
          <p:cNvPicPr>
            <a:picLocks noGrp="1" noChangeAspect="1"/>
          </p:cNvPicPr>
          <p:nvPr>
            <p:ph idx="1"/>
          </p:nvPr>
        </p:nvPicPr>
        <p:blipFill rotWithShape="1">
          <a:blip r:embed="rId2"/>
          <a:srcRect l="15837" t="33506" r="30077" b="12146"/>
          <a:stretch/>
        </p:blipFill>
        <p:spPr>
          <a:xfrm>
            <a:off x="650334" y="1268760"/>
            <a:ext cx="8026122" cy="4536504"/>
          </a:xfrm>
        </p:spPr>
      </p:pic>
    </p:spTree>
    <p:extLst>
      <p:ext uri="{BB962C8B-B14F-4D97-AF65-F5344CB8AC3E}">
        <p14:creationId xmlns:p14="http://schemas.microsoft.com/office/powerpoint/2010/main" val="3704161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96F5D-3698-492E-8602-6CF1A67EE7CB}"/>
              </a:ext>
            </a:extLst>
          </p:cNvPr>
          <p:cNvSpPr>
            <a:spLocks noGrp="1"/>
          </p:cNvSpPr>
          <p:nvPr>
            <p:ph type="title"/>
          </p:nvPr>
        </p:nvSpPr>
        <p:spPr/>
        <p:txBody>
          <a:bodyPr/>
          <a:lstStyle/>
          <a:p>
            <a:r>
              <a:rPr lang="en-US" dirty="0"/>
              <a:t>Weights to compute </a:t>
            </a:r>
            <a:endParaRPr lang="en-IN" dirty="0"/>
          </a:p>
        </p:txBody>
      </p:sp>
      <p:pic>
        <p:nvPicPr>
          <p:cNvPr id="5" name="Picture 4">
            <a:extLst>
              <a:ext uri="{FF2B5EF4-FFF2-40B4-BE49-F238E27FC236}">
                <a16:creationId xmlns:a16="http://schemas.microsoft.com/office/drawing/2014/main" id="{8DADEB02-1F3F-4C3A-878D-F6BAF56C6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909" y="2996952"/>
            <a:ext cx="6706181" cy="823031"/>
          </a:xfrm>
          <a:prstGeom prst="rect">
            <a:avLst/>
          </a:prstGeom>
        </p:spPr>
      </p:pic>
      <p:sp>
        <p:nvSpPr>
          <p:cNvPr id="6" name="TextBox 5">
            <a:extLst>
              <a:ext uri="{FF2B5EF4-FFF2-40B4-BE49-F238E27FC236}">
                <a16:creationId xmlns:a16="http://schemas.microsoft.com/office/drawing/2014/main" id="{FB0EAAEA-2FFC-41C1-B16F-5EB0FA94D7CE}"/>
              </a:ext>
            </a:extLst>
          </p:cNvPr>
          <p:cNvSpPr txBox="1"/>
          <p:nvPr/>
        </p:nvSpPr>
        <p:spPr>
          <a:xfrm>
            <a:off x="1115616" y="4509120"/>
            <a:ext cx="6192688" cy="923330"/>
          </a:xfrm>
          <a:prstGeom prst="rect">
            <a:avLst/>
          </a:prstGeom>
          <a:noFill/>
        </p:spPr>
        <p:txBody>
          <a:bodyPr wrap="square" rtlCol="0">
            <a:spAutoFit/>
          </a:bodyPr>
          <a:lstStyle/>
          <a:p>
            <a:r>
              <a:rPr lang="en-US" dirty="0"/>
              <a:t>Note : The impact of Dimensions “D”</a:t>
            </a:r>
          </a:p>
          <a:p>
            <a:r>
              <a:rPr lang="en-US" dirty="0"/>
              <a:t>  </a:t>
            </a:r>
          </a:p>
          <a:p>
            <a:r>
              <a:rPr lang="en-US" dirty="0"/>
              <a:t>           More sophisticated boundary will have HIGH “N”</a:t>
            </a:r>
            <a:endParaRPr lang="en-IN" dirty="0"/>
          </a:p>
        </p:txBody>
      </p:sp>
    </p:spTree>
    <p:extLst>
      <p:ext uri="{BB962C8B-B14F-4D97-AF65-F5344CB8AC3E}">
        <p14:creationId xmlns:p14="http://schemas.microsoft.com/office/powerpoint/2010/main" val="30050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8229600" cy="1143000"/>
          </a:xfrm>
        </p:spPr>
        <p:txBody>
          <a:bodyPr/>
          <a:lstStyle/>
          <a:p>
            <a:r>
              <a:rPr lang="en-IN" dirty="0">
                <a:latin typeface="Times New Roman" pitchFamily="18" charset="0"/>
                <a:cs typeface="Times New Roman" pitchFamily="18" charset="0"/>
              </a:rPr>
              <a:t>NN in Computer Vision</a:t>
            </a:r>
          </a:p>
        </p:txBody>
      </p:sp>
      <p:pic>
        <p:nvPicPr>
          <p:cNvPr id="37890" name="Picture 2" descr="Related image"/>
          <p:cNvPicPr>
            <a:picLocks noChangeAspect="1" noChangeArrowheads="1"/>
          </p:cNvPicPr>
          <p:nvPr/>
        </p:nvPicPr>
        <p:blipFill>
          <a:blip r:embed="rId2"/>
          <a:srcRect/>
          <a:stretch>
            <a:fillRect/>
          </a:stretch>
        </p:blipFill>
        <p:spPr bwMode="auto">
          <a:xfrm>
            <a:off x="428596" y="1824037"/>
            <a:ext cx="7620000" cy="3209925"/>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4E06-C511-4DBB-91B8-CDA58F800AEC}"/>
              </a:ext>
            </a:extLst>
          </p:cNvPr>
          <p:cNvSpPr>
            <a:spLocks noGrp="1"/>
          </p:cNvSpPr>
          <p:nvPr>
            <p:ph type="title"/>
          </p:nvPr>
        </p:nvSpPr>
        <p:spPr/>
        <p:txBody>
          <a:bodyPr/>
          <a:lstStyle/>
          <a:p>
            <a:r>
              <a:rPr lang="en-US" dirty="0"/>
              <a:t>What is the Hypothesis class ?</a:t>
            </a:r>
            <a:endParaRPr lang="en-IN" dirty="0"/>
          </a:p>
        </p:txBody>
      </p:sp>
      <p:sp>
        <p:nvSpPr>
          <p:cNvPr id="5" name="Content Placeholder 4">
            <a:extLst>
              <a:ext uri="{FF2B5EF4-FFF2-40B4-BE49-F238E27FC236}">
                <a16:creationId xmlns:a16="http://schemas.microsoft.com/office/drawing/2014/main" id="{36B252F9-2DA8-47C6-89CD-52BDD4B370E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71517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4E06-C511-4DBB-91B8-CDA58F800AEC}"/>
              </a:ext>
            </a:extLst>
          </p:cNvPr>
          <p:cNvSpPr>
            <a:spLocks noGrp="1"/>
          </p:cNvSpPr>
          <p:nvPr>
            <p:ph type="title"/>
          </p:nvPr>
        </p:nvSpPr>
        <p:spPr/>
        <p:txBody>
          <a:bodyPr/>
          <a:lstStyle/>
          <a:p>
            <a:r>
              <a:rPr lang="en-US" dirty="0"/>
              <a:t>What is the Hypothesis class ?</a:t>
            </a:r>
            <a:endParaRPr lang="en-IN" dirty="0"/>
          </a:p>
        </p:txBody>
      </p:sp>
      <p:sp>
        <p:nvSpPr>
          <p:cNvPr id="3" name="Content Placeholder 2">
            <a:extLst>
              <a:ext uri="{FF2B5EF4-FFF2-40B4-BE49-F238E27FC236}">
                <a16:creationId xmlns:a16="http://schemas.microsoft.com/office/drawing/2014/main" id="{69543298-268D-470F-A4BF-8E95C31AEA09}"/>
              </a:ext>
            </a:extLst>
          </p:cNvPr>
          <p:cNvSpPr>
            <a:spLocks noGrp="1"/>
          </p:cNvSpPr>
          <p:nvPr>
            <p:ph idx="1"/>
          </p:nvPr>
        </p:nvSpPr>
        <p:spPr/>
        <p:txBody>
          <a:bodyPr/>
          <a:lstStyle/>
          <a:p>
            <a:r>
              <a:rPr lang="en-US" dirty="0"/>
              <a:t>The function realized by the Trained Neural Network with “L” Layers is of the form,</a:t>
            </a:r>
          </a:p>
          <a:p>
            <a:pPr marL="0" indent="0">
              <a:buNone/>
            </a:pPr>
            <a:r>
              <a:rPr lang="en-US" dirty="0"/>
              <a:t>   f =  </a:t>
            </a:r>
            <a:r>
              <a:rPr lang="en-US" dirty="0" err="1"/>
              <a:t>f</a:t>
            </a:r>
            <a:r>
              <a:rPr lang="en-US" baseline="-25000" dirty="0" err="1"/>
              <a:t>L</a:t>
            </a:r>
            <a:r>
              <a:rPr lang="en-US" dirty="0"/>
              <a:t> (f</a:t>
            </a:r>
            <a:r>
              <a:rPr lang="en-US" baseline="-25000" dirty="0"/>
              <a:t>(L -1)</a:t>
            </a:r>
            <a:r>
              <a:rPr lang="en-US" dirty="0"/>
              <a:t>(…..f</a:t>
            </a:r>
            <a:r>
              <a:rPr lang="en-US" baseline="-25000" dirty="0"/>
              <a:t>2</a:t>
            </a:r>
            <a:r>
              <a:rPr lang="en-US" dirty="0"/>
              <a:t>(f</a:t>
            </a:r>
            <a:r>
              <a:rPr lang="en-US" baseline="-25000" dirty="0"/>
              <a:t>1</a:t>
            </a:r>
            <a:r>
              <a:rPr lang="en-US" dirty="0"/>
              <a:t>(x))……))</a:t>
            </a:r>
          </a:p>
          <a:p>
            <a:pPr marL="0" indent="0">
              <a:buNone/>
            </a:pPr>
            <a:r>
              <a:rPr lang="en-US" dirty="0"/>
              <a:t>It is a composition of functions</a:t>
            </a:r>
          </a:p>
          <a:p>
            <a:pPr marL="0" indent="0">
              <a:buNone/>
            </a:pPr>
            <a:endParaRPr lang="en-US" dirty="0"/>
          </a:p>
          <a:p>
            <a:pPr marL="0" indent="0">
              <a:buNone/>
            </a:pPr>
            <a:r>
              <a:rPr lang="en-US" dirty="0"/>
              <a:t>How..???</a:t>
            </a:r>
            <a:endParaRPr lang="en-IN" dirty="0"/>
          </a:p>
        </p:txBody>
      </p:sp>
    </p:spTree>
    <p:extLst>
      <p:ext uri="{BB962C8B-B14F-4D97-AF65-F5344CB8AC3E}">
        <p14:creationId xmlns:p14="http://schemas.microsoft.com/office/powerpoint/2010/main" val="2677691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0908-283D-49DF-999D-986A48CDEF30}"/>
              </a:ext>
            </a:extLst>
          </p:cNvPr>
          <p:cNvSpPr>
            <a:spLocks noGrp="1"/>
          </p:cNvSpPr>
          <p:nvPr>
            <p:ph type="title"/>
          </p:nvPr>
        </p:nvSpPr>
        <p:spPr/>
        <p:txBody>
          <a:bodyPr/>
          <a:lstStyle/>
          <a:p>
            <a:r>
              <a:rPr lang="en-US" dirty="0"/>
              <a:t>Composition of Functions</a:t>
            </a:r>
            <a:endParaRPr lang="en-IN" dirty="0"/>
          </a:p>
        </p:txBody>
      </p:sp>
      <p:sp>
        <p:nvSpPr>
          <p:cNvPr id="3" name="Content Placeholder 2">
            <a:extLst>
              <a:ext uri="{FF2B5EF4-FFF2-40B4-BE49-F238E27FC236}">
                <a16:creationId xmlns:a16="http://schemas.microsoft.com/office/drawing/2014/main" id="{C98212BA-7C9A-4A44-AFBA-D546E6AEF605}"/>
              </a:ext>
            </a:extLst>
          </p:cNvPr>
          <p:cNvSpPr>
            <a:spLocks noGrp="1"/>
          </p:cNvSpPr>
          <p:nvPr>
            <p:ph idx="1"/>
          </p:nvPr>
        </p:nvSpPr>
        <p:spPr/>
        <p:txBody>
          <a:bodyPr>
            <a:normAutofit lnSpcReduction="10000"/>
          </a:bodyPr>
          <a:lstStyle/>
          <a:p>
            <a:r>
              <a:rPr lang="en-US" dirty="0"/>
              <a:t>f =  </a:t>
            </a:r>
            <a:r>
              <a:rPr lang="en-US" dirty="0" err="1"/>
              <a:t>f</a:t>
            </a:r>
            <a:r>
              <a:rPr lang="en-US" baseline="-25000" dirty="0" err="1"/>
              <a:t>L</a:t>
            </a:r>
            <a:r>
              <a:rPr lang="en-US" dirty="0"/>
              <a:t> (f</a:t>
            </a:r>
            <a:r>
              <a:rPr lang="en-US" baseline="-25000" dirty="0"/>
              <a:t>(L -1)</a:t>
            </a:r>
            <a:r>
              <a:rPr lang="en-US" dirty="0"/>
              <a:t>(…..f</a:t>
            </a:r>
            <a:r>
              <a:rPr lang="en-US" baseline="-25000" dirty="0"/>
              <a:t>2</a:t>
            </a:r>
            <a:r>
              <a:rPr lang="en-US" dirty="0"/>
              <a:t>(f</a:t>
            </a:r>
            <a:r>
              <a:rPr lang="en-US" baseline="-25000" dirty="0"/>
              <a:t>1</a:t>
            </a:r>
            <a:r>
              <a:rPr lang="en-US" dirty="0"/>
              <a:t>(x))……))</a:t>
            </a:r>
          </a:p>
          <a:p>
            <a:pPr marL="0" indent="0">
              <a:buNone/>
            </a:pPr>
            <a:r>
              <a:rPr lang="en-US" dirty="0"/>
              <a:t>At each Layer “</a:t>
            </a:r>
            <a:r>
              <a:rPr lang="en-US" i="1" dirty="0"/>
              <a:t>l</a:t>
            </a:r>
            <a:r>
              <a:rPr lang="en-US" dirty="0"/>
              <a:t>” , each node “j”, the output,</a:t>
            </a:r>
          </a:p>
          <a:p>
            <a:pPr marL="0" indent="0">
              <a:buNone/>
            </a:pPr>
            <a:r>
              <a:rPr lang="en-US" dirty="0"/>
              <a:t>x </a:t>
            </a:r>
            <a:r>
              <a:rPr lang="en-US" baseline="-25000" dirty="0"/>
              <a:t>j</a:t>
            </a:r>
            <a:r>
              <a:rPr lang="en-US" baseline="30000" dirty="0"/>
              <a:t>(</a:t>
            </a:r>
            <a:r>
              <a:rPr lang="en-US" i="1" baseline="30000" dirty="0"/>
              <a:t>l</a:t>
            </a:r>
            <a:r>
              <a:rPr lang="en-US" baseline="30000" dirty="0"/>
              <a:t>)</a:t>
            </a:r>
            <a:r>
              <a:rPr lang="en-US" dirty="0"/>
              <a:t> = </a:t>
            </a:r>
            <a:r>
              <a:rPr lang="el-GR" dirty="0"/>
              <a:t>θ</a:t>
            </a:r>
            <a:r>
              <a:rPr lang="en-US" dirty="0"/>
              <a:t> (W</a:t>
            </a:r>
            <a:r>
              <a:rPr lang="en-US" baseline="30000" dirty="0"/>
              <a:t> (</a:t>
            </a:r>
            <a:r>
              <a:rPr lang="en-US" i="1" baseline="30000" dirty="0"/>
              <a:t>l</a:t>
            </a:r>
            <a:r>
              <a:rPr lang="en-US" baseline="30000" dirty="0"/>
              <a:t>)</a:t>
            </a:r>
            <a:r>
              <a:rPr lang="en-US" dirty="0"/>
              <a:t> x</a:t>
            </a:r>
            <a:r>
              <a:rPr lang="en-US" baseline="30000" dirty="0"/>
              <a:t> (</a:t>
            </a:r>
            <a:r>
              <a:rPr lang="en-US" i="1" baseline="30000" dirty="0"/>
              <a:t>l</a:t>
            </a:r>
            <a:r>
              <a:rPr lang="en-US" baseline="30000" dirty="0"/>
              <a:t>-1)</a:t>
            </a:r>
            <a:r>
              <a:rPr lang="en-US" dirty="0"/>
              <a:t>)</a:t>
            </a:r>
          </a:p>
          <a:p>
            <a:pPr marL="0" indent="0">
              <a:buNone/>
            </a:pPr>
            <a:r>
              <a:rPr lang="en-US" dirty="0"/>
              <a:t>At next layer “</a:t>
            </a:r>
            <a:r>
              <a:rPr lang="en-US" i="1" dirty="0"/>
              <a:t>l + </a:t>
            </a:r>
            <a:r>
              <a:rPr lang="en-US" dirty="0"/>
              <a:t>1</a:t>
            </a:r>
            <a:r>
              <a:rPr lang="en-US" i="1" dirty="0"/>
              <a:t> </a:t>
            </a:r>
            <a:r>
              <a:rPr lang="en-US" dirty="0"/>
              <a:t>” , each node “j”, the output,</a:t>
            </a:r>
          </a:p>
          <a:p>
            <a:pPr marL="0" indent="0">
              <a:buNone/>
            </a:pPr>
            <a:endParaRPr lang="en-US" baseline="30000" dirty="0"/>
          </a:p>
          <a:p>
            <a:pPr marL="0" indent="0">
              <a:buNone/>
            </a:pPr>
            <a:r>
              <a:rPr lang="en-US" dirty="0"/>
              <a:t>x </a:t>
            </a:r>
            <a:r>
              <a:rPr lang="en-US" baseline="-25000" dirty="0"/>
              <a:t>j</a:t>
            </a:r>
            <a:r>
              <a:rPr lang="en-US" baseline="30000" dirty="0"/>
              <a:t>(</a:t>
            </a:r>
            <a:r>
              <a:rPr lang="en-US" i="1" baseline="30000" dirty="0"/>
              <a:t>l + 1 </a:t>
            </a:r>
            <a:r>
              <a:rPr lang="en-US" baseline="30000" dirty="0"/>
              <a:t>)</a:t>
            </a:r>
            <a:r>
              <a:rPr lang="en-US" dirty="0"/>
              <a:t> = </a:t>
            </a:r>
            <a:r>
              <a:rPr lang="el-GR" dirty="0"/>
              <a:t>θ</a:t>
            </a:r>
            <a:r>
              <a:rPr lang="en-US" dirty="0"/>
              <a:t> (W</a:t>
            </a:r>
            <a:r>
              <a:rPr lang="en-US" baseline="30000" dirty="0"/>
              <a:t> (</a:t>
            </a:r>
            <a:r>
              <a:rPr lang="en-US" i="1" baseline="30000" dirty="0"/>
              <a:t>l+1</a:t>
            </a:r>
            <a:r>
              <a:rPr lang="en-US" baseline="30000" dirty="0"/>
              <a:t>)</a:t>
            </a:r>
            <a:r>
              <a:rPr lang="en-US" dirty="0"/>
              <a:t> x</a:t>
            </a:r>
            <a:r>
              <a:rPr lang="en-US" baseline="30000" dirty="0"/>
              <a:t> (</a:t>
            </a:r>
            <a:r>
              <a:rPr lang="en-US" i="1" baseline="30000" dirty="0"/>
              <a:t>l</a:t>
            </a:r>
            <a:r>
              <a:rPr lang="en-US" baseline="30000" dirty="0"/>
              <a:t>)</a:t>
            </a:r>
            <a:r>
              <a:rPr lang="en-US" dirty="0"/>
              <a:t>) = </a:t>
            </a:r>
            <a:r>
              <a:rPr lang="el-GR" dirty="0"/>
              <a:t>θ</a:t>
            </a:r>
            <a:r>
              <a:rPr lang="en-US" dirty="0"/>
              <a:t> (W</a:t>
            </a:r>
            <a:r>
              <a:rPr lang="en-US" baseline="30000" dirty="0"/>
              <a:t> (</a:t>
            </a:r>
            <a:r>
              <a:rPr lang="en-US" i="1" baseline="30000" dirty="0"/>
              <a:t>l+1</a:t>
            </a:r>
            <a:r>
              <a:rPr lang="en-US" baseline="30000" dirty="0"/>
              <a:t>) </a:t>
            </a:r>
            <a:r>
              <a:rPr lang="el-GR" dirty="0"/>
              <a:t>θ</a:t>
            </a:r>
            <a:r>
              <a:rPr lang="en-US" dirty="0"/>
              <a:t> (W</a:t>
            </a:r>
            <a:r>
              <a:rPr lang="en-US" baseline="30000" dirty="0"/>
              <a:t> (</a:t>
            </a:r>
            <a:r>
              <a:rPr lang="en-US" i="1" baseline="30000" dirty="0"/>
              <a:t>l</a:t>
            </a:r>
            <a:r>
              <a:rPr lang="en-US" baseline="30000" dirty="0"/>
              <a:t>)</a:t>
            </a:r>
            <a:r>
              <a:rPr lang="en-US" dirty="0"/>
              <a:t> x</a:t>
            </a:r>
            <a:r>
              <a:rPr lang="en-US" baseline="30000" dirty="0"/>
              <a:t> (</a:t>
            </a:r>
            <a:r>
              <a:rPr lang="en-US" i="1" baseline="30000" dirty="0"/>
              <a:t>l</a:t>
            </a:r>
            <a:r>
              <a:rPr lang="en-US" baseline="30000" dirty="0"/>
              <a:t>-1)</a:t>
            </a:r>
            <a:r>
              <a:rPr lang="en-US" dirty="0"/>
              <a:t>)</a:t>
            </a:r>
            <a:r>
              <a:rPr lang="en-US" baseline="30000" dirty="0"/>
              <a:t>  </a:t>
            </a:r>
            <a:r>
              <a:rPr lang="en-US" dirty="0"/>
              <a:t>) </a:t>
            </a:r>
          </a:p>
          <a:p>
            <a:pPr marL="0" indent="0">
              <a:buNone/>
            </a:pPr>
            <a:r>
              <a:rPr lang="en-US" dirty="0"/>
              <a:t>And so on…..</a:t>
            </a:r>
          </a:p>
          <a:p>
            <a:pPr marL="0" indent="0">
              <a:buNone/>
            </a:pPr>
            <a:endParaRPr lang="en-IN" baseline="30000" dirty="0"/>
          </a:p>
        </p:txBody>
      </p:sp>
    </p:spTree>
    <p:extLst>
      <p:ext uri="{BB962C8B-B14F-4D97-AF65-F5344CB8AC3E}">
        <p14:creationId xmlns:p14="http://schemas.microsoft.com/office/powerpoint/2010/main" val="2376240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B98B-DD15-4FAA-8289-8DC7DDE741B4}"/>
              </a:ext>
            </a:extLst>
          </p:cNvPr>
          <p:cNvSpPr>
            <a:spLocks noGrp="1"/>
          </p:cNvSpPr>
          <p:nvPr>
            <p:ph type="title"/>
          </p:nvPr>
        </p:nvSpPr>
        <p:spPr/>
        <p:txBody>
          <a:bodyPr>
            <a:normAutofit fontScale="90000"/>
          </a:bodyPr>
          <a:lstStyle/>
          <a:p>
            <a:r>
              <a:rPr lang="en-US" dirty="0"/>
              <a:t>Universal Approximation Theorem</a:t>
            </a:r>
            <a:endParaRPr lang="en-IN" dirty="0"/>
          </a:p>
        </p:txBody>
      </p:sp>
      <p:sp>
        <p:nvSpPr>
          <p:cNvPr id="3" name="Content Placeholder 2">
            <a:extLst>
              <a:ext uri="{FF2B5EF4-FFF2-40B4-BE49-F238E27FC236}">
                <a16:creationId xmlns:a16="http://schemas.microsoft.com/office/drawing/2014/main" id="{D1F61EB2-A9A5-4E7E-A7A7-F10F944262D5}"/>
              </a:ext>
            </a:extLst>
          </p:cNvPr>
          <p:cNvSpPr>
            <a:spLocks noGrp="1"/>
          </p:cNvSpPr>
          <p:nvPr>
            <p:ph idx="1"/>
          </p:nvPr>
        </p:nvSpPr>
        <p:spPr>
          <a:xfrm>
            <a:off x="1176865" y="2490135"/>
            <a:ext cx="6798736" cy="1082881"/>
          </a:xfrm>
        </p:spPr>
        <p:txBody>
          <a:bodyPr/>
          <a:lstStyle/>
          <a:p>
            <a:pPr marL="0" indent="0">
              <a:buNone/>
            </a:pPr>
            <a:r>
              <a:rPr lang="en-US" dirty="0"/>
              <a:t>Neural networks can realize, to any arbitrary approximation, any desired continuous function.</a:t>
            </a:r>
            <a:endParaRPr lang="en-IN" dirty="0"/>
          </a:p>
        </p:txBody>
      </p:sp>
      <p:pic>
        <p:nvPicPr>
          <p:cNvPr id="5" name="Picture 4">
            <a:extLst>
              <a:ext uri="{FF2B5EF4-FFF2-40B4-BE49-F238E27FC236}">
                <a16:creationId xmlns:a16="http://schemas.microsoft.com/office/drawing/2014/main" id="{B41DCED1-99A7-4572-B326-C79ADFAAD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3284984"/>
            <a:ext cx="3033023" cy="2857748"/>
          </a:xfrm>
          <a:prstGeom prst="rect">
            <a:avLst/>
          </a:prstGeom>
        </p:spPr>
      </p:pic>
    </p:spTree>
    <p:extLst>
      <p:ext uri="{BB962C8B-B14F-4D97-AF65-F5344CB8AC3E}">
        <p14:creationId xmlns:p14="http://schemas.microsoft.com/office/powerpoint/2010/main" val="991152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D84F-145E-4803-B352-94C5DC1B91B8}"/>
              </a:ext>
            </a:extLst>
          </p:cNvPr>
          <p:cNvSpPr>
            <a:spLocks noGrp="1"/>
          </p:cNvSpPr>
          <p:nvPr>
            <p:ph type="title"/>
          </p:nvPr>
        </p:nvSpPr>
        <p:spPr/>
        <p:txBody>
          <a:bodyPr/>
          <a:lstStyle/>
          <a:p>
            <a:r>
              <a:rPr lang="en-US" dirty="0"/>
              <a:t>Appropriate Weights and Biases</a:t>
            </a:r>
            <a:endParaRPr lang="en-IN" dirty="0"/>
          </a:p>
        </p:txBody>
      </p:sp>
      <p:pic>
        <p:nvPicPr>
          <p:cNvPr id="7170" name="Picture 2" descr="Neural Networks, the Universal Approximation Theorem and Option Valuation |  by Abhisek | Analytics Vidhya | Medium">
            <a:extLst>
              <a:ext uri="{FF2B5EF4-FFF2-40B4-BE49-F238E27FC236}">
                <a16:creationId xmlns:a16="http://schemas.microsoft.com/office/drawing/2014/main" id="{89F16408-0E53-4439-A883-D6D2AC211B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71" r="57412"/>
          <a:stretch/>
        </p:blipFill>
        <p:spPr bwMode="auto">
          <a:xfrm>
            <a:off x="611560" y="2564904"/>
            <a:ext cx="3310136" cy="3174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eural Networks, the Universal Approximation Theorem and Option Valuation |  by Abhisek | Analytics Vidhya | Medium">
            <a:extLst>
              <a:ext uri="{FF2B5EF4-FFF2-40B4-BE49-F238E27FC236}">
                <a16:creationId xmlns:a16="http://schemas.microsoft.com/office/drawing/2014/main" id="{470E5EA3-845D-4A9A-B376-1295C0879D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617" b="36293"/>
          <a:stretch/>
        </p:blipFill>
        <p:spPr bwMode="auto">
          <a:xfrm>
            <a:off x="3995936" y="2924944"/>
            <a:ext cx="4460032"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492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0E99-ECEC-4669-9369-7A3B56A830A1}"/>
              </a:ext>
            </a:extLst>
          </p:cNvPr>
          <p:cNvSpPr>
            <a:spLocks noGrp="1"/>
          </p:cNvSpPr>
          <p:nvPr>
            <p:ph type="title"/>
          </p:nvPr>
        </p:nvSpPr>
        <p:spPr/>
        <p:txBody>
          <a:bodyPr>
            <a:normAutofit fontScale="90000"/>
          </a:bodyPr>
          <a:lstStyle/>
          <a:p>
            <a:r>
              <a:rPr lang="en-US" dirty="0"/>
              <a:t>Limitation of the Neural Network</a:t>
            </a:r>
            <a:endParaRPr lang="en-IN" dirty="0"/>
          </a:p>
        </p:txBody>
      </p:sp>
      <p:sp>
        <p:nvSpPr>
          <p:cNvPr id="3" name="Content Placeholder 2">
            <a:extLst>
              <a:ext uri="{FF2B5EF4-FFF2-40B4-BE49-F238E27FC236}">
                <a16:creationId xmlns:a16="http://schemas.microsoft.com/office/drawing/2014/main" id="{07F0C6F9-7EC2-445C-A882-F4E61DAFB374}"/>
              </a:ext>
            </a:extLst>
          </p:cNvPr>
          <p:cNvSpPr>
            <a:spLocks noGrp="1"/>
          </p:cNvSpPr>
          <p:nvPr>
            <p:ph idx="1"/>
          </p:nvPr>
        </p:nvSpPr>
        <p:spPr/>
        <p:txBody>
          <a:bodyPr>
            <a:normAutofit fontScale="92500" lnSpcReduction="10000"/>
          </a:bodyPr>
          <a:lstStyle/>
          <a:p>
            <a:r>
              <a:rPr lang="en-US" dirty="0"/>
              <a:t>This is a curve-fitting technique</a:t>
            </a:r>
          </a:p>
          <a:p>
            <a:endParaRPr lang="en-US" dirty="0"/>
          </a:p>
          <a:p>
            <a:r>
              <a:rPr lang="en-US" dirty="0"/>
              <a:t>It cannot explain causality of a predictor.</a:t>
            </a:r>
          </a:p>
          <a:p>
            <a:endParaRPr lang="en-US" dirty="0"/>
          </a:p>
          <a:p>
            <a:r>
              <a:rPr lang="en-US" dirty="0" err="1"/>
              <a:t>Eg.</a:t>
            </a:r>
            <a:r>
              <a:rPr lang="en-US" dirty="0"/>
              <a:t> F = ma,  {(f1,a1), (f2,a2),……(f100,a100)}</a:t>
            </a:r>
          </a:p>
          <a:p>
            <a:pPr marL="0" indent="0">
              <a:buNone/>
            </a:pPr>
            <a:r>
              <a:rPr lang="en-US" dirty="0"/>
              <a:t>With Data points pertaining to this phenomenon</a:t>
            </a:r>
          </a:p>
          <a:p>
            <a:pPr marL="0" indent="0">
              <a:buNone/>
            </a:pPr>
            <a:r>
              <a:rPr lang="en-US" dirty="0"/>
              <a:t>NN cant answer if Force caused the Acceleration, or the Other-way.</a:t>
            </a:r>
            <a:endParaRPr lang="en-IN" dirty="0"/>
          </a:p>
        </p:txBody>
      </p:sp>
      <p:sp>
        <p:nvSpPr>
          <p:cNvPr id="4" name="Rectangle 3">
            <a:extLst>
              <a:ext uri="{FF2B5EF4-FFF2-40B4-BE49-F238E27FC236}">
                <a16:creationId xmlns:a16="http://schemas.microsoft.com/office/drawing/2014/main" id="{CA0C7B54-77DC-4812-8846-EFC1FBB7F902}"/>
              </a:ext>
            </a:extLst>
          </p:cNvPr>
          <p:cNvSpPr/>
          <p:nvPr/>
        </p:nvSpPr>
        <p:spPr>
          <a:xfrm>
            <a:off x="1970381" y="4221088"/>
            <a:ext cx="936104" cy="432048"/>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62436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EE24-5991-4746-9D52-1D121F3D9C8E}"/>
              </a:ext>
            </a:extLst>
          </p:cNvPr>
          <p:cNvSpPr>
            <a:spLocks noGrp="1"/>
          </p:cNvSpPr>
          <p:nvPr>
            <p:ph type="title"/>
          </p:nvPr>
        </p:nvSpPr>
        <p:spPr/>
        <p:txBody>
          <a:bodyPr/>
          <a:lstStyle/>
          <a:p>
            <a:r>
              <a:rPr lang="en-US" dirty="0"/>
              <a:t>Capacity of the Network</a:t>
            </a:r>
            <a:endParaRPr lang="en-IN" dirty="0"/>
          </a:p>
        </p:txBody>
      </p:sp>
      <p:sp>
        <p:nvSpPr>
          <p:cNvPr id="3" name="Content Placeholder 2">
            <a:extLst>
              <a:ext uri="{FF2B5EF4-FFF2-40B4-BE49-F238E27FC236}">
                <a16:creationId xmlns:a16="http://schemas.microsoft.com/office/drawing/2014/main" id="{25FED76F-56AA-464A-B2AE-17FD4B2FC93A}"/>
              </a:ext>
            </a:extLst>
          </p:cNvPr>
          <p:cNvSpPr>
            <a:spLocks noGrp="1"/>
          </p:cNvSpPr>
          <p:nvPr>
            <p:ph idx="1"/>
          </p:nvPr>
        </p:nvSpPr>
        <p:spPr/>
        <p:txBody>
          <a:bodyPr/>
          <a:lstStyle/>
          <a:p>
            <a:r>
              <a:rPr lang="en-US" dirty="0"/>
              <a:t>Not ALL Architectures can realize Approximations of all Continuous functions</a:t>
            </a:r>
          </a:p>
          <a:p>
            <a:endParaRPr lang="en-US" dirty="0"/>
          </a:p>
          <a:p>
            <a:r>
              <a:rPr lang="en-US" dirty="0"/>
              <a:t>The Number of functions that can be realized by the  Network is determined by the Number of Layers, Number of Hidden Neurons, the range of values the weights can take, Number of inputs ???</a:t>
            </a:r>
            <a:endParaRPr lang="en-IN" dirty="0"/>
          </a:p>
        </p:txBody>
      </p:sp>
    </p:spTree>
    <p:extLst>
      <p:ext uri="{BB962C8B-B14F-4D97-AF65-F5344CB8AC3E}">
        <p14:creationId xmlns:p14="http://schemas.microsoft.com/office/powerpoint/2010/main" val="1124247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630E-CCFA-4E66-B8E3-A8C9447E18F0}"/>
              </a:ext>
            </a:extLst>
          </p:cNvPr>
          <p:cNvSpPr>
            <a:spLocks noGrp="1"/>
          </p:cNvSpPr>
          <p:nvPr>
            <p:ph type="title"/>
          </p:nvPr>
        </p:nvSpPr>
        <p:spPr/>
        <p:txBody>
          <a:bodyPr/>
          <a:lstStyle/>
          <a:p>
            <a:r>
              <a:rPr lang="en-US" dirty="0"/>
              <a:t>VC Dimension</a:t>
            </a:r>
            <a:endParaRPr lang="en-IN" dirty="0"/>
          </a:p>
        </p:txBody>
      </p:sp>
      <p:sp>
        <p:nvSpPr>
          <p:cNvPr id="3" name="Content Placeholder 2">
            <a:extLst>
              <a:ext uri="{FF2B5EF4-FFF2-40B4-BE49-F238E27FC236}">
                <a16:creationId xmlns:a16="http://schemas.microsoft.com/office/drawing/2014/main" id="{F9CF842C-8CFA-42F1-A506-07D8458DC7BE}"/>
              </a:ext>
            </a:extLst>
          </p:cNvPr>
          <p:cNvSpPr>
            <a:spLocks noGrp="1"/>
          </p:cNvSpPr>
          <p:nvPr>
            <p:ph idx="1"/>
          </p:nvPr>
        </p:nvSpPr>
        <p:spPr>
          <a:xfrm>
            <a:off x="899592" y="2490135"/>
            <a:ext cx="7076009" cy="3444997"/>
          </a:xfrm>
        </p:spPr>
        <p:txBody>
          <a:bodyPr>
            <a:normAutofit/>
          </a:bodyPr>
          <a:lstStyle/>
          <a:p>
            <a:r>
              <a:rPr lang="en-US" dirty="0"/>
              <a:t>Given “H” hidden neurons, each with “K” weights,</a:t>
            </a:r>
          </a:p>
          <a:p>
            <a:pPr marL="0" indent="0">
              <a:buNone/>
            </a:pPr>
            <a:r>
              <a:rPr lang="en-US" dirty="0"/>
              <a:t>The VC Dimension is of the order (HK)</a:t>
            </a:r>
          </a:p>
          <a:p>
            <a:pPr marL="0" indent="0">
              <a:buNone/>
            </a:pPr>
            <a:endParaRPr lang="en-US" dirty="0"/>
          </a:p>
          <a:p>
            <a:pPr marL="0" indent="0">
              <a:buNone/>
            </a:pPr>
            <a:r>
              <a:rPr lang="en-US" dirty="0"/>
              <a:t>Implication on the Number of training samples needed ? </a:t>
            </a:r>
            <a:endParaRPr lang="en-IN" dirty="0"/>
          </a:p>
        </p:txBody>
      </p:sp>
    </p:spTree>
    <p:extLst>
      <p:ext uri="{BB962C8B-B14F-4D97-AF65-F5344CB8AC3E}">
        <p14:creationId xmlns:p14="http://schemas.microsoft.com/office/powerpoint/2010/main" val="1544503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670E-C8CD-4889-A765-27D897F317CC}"/>
              </a:ext>
            </a:extLst>
          </p:cNvPr>
          <p:cNvSpPr>
            <a:spLocks noGrp="1"/>
          </p:cNvSpPr>
          <p:nvPr>
            <p:ph type="title"/>
          </p:nvPr>
        </p:nvSpPr>
        <p:spPr/>
        <p:txBody>
          <a:bodyPr/>
          <a:lstStyle/>
          <a:p>
            <a:r>
              <a:rPr lang="en-US" dirty="0"/>
              <a:t>Connectionist Architecture</a:t>
            </a:r>
            <a:endParaRPr lang="en-IN" dirty="0"/>
          </a:p>
        </p:txBody>
      </p:sp>
      <p:sp>
        <p:nvSpPr>
          <p:cNvPr id="3" name="Content Placeholder 2">
            <a:extLst>
              <a:ext uri="{FF2B5EF4-FFF2-40B4-BE49-F238E27FC236}">
                <a16:creationId xmlns:a16="http://schemas.microsoft.com/office/drawing/2014/main" id="{AE6B24F2-10DC-4E2D-9F99-BB73B333E013}"/>
              </a:ext>
            </a:extLst>
          </p:cNvPr>
          <p:cNvSpPr>
            <a:spLocks noGrp="1"/>
          </p:cNvSpPr>
          <p:nvPr>
            <p:ph idx="1"/>
          </p:nvPr>
        </p:nvSpPr>
        <p:spPr/>
        <p:txBody>
          <a:bodyPr>
            <a:normAutofit lnSpcReduction="10000"/>
          </a:bodyPr>
          <a:lstStyle/>
          <a:p>
            <a:r>
              <a:rPr lang="en-US" dirty="0"/>
              <a:t>The function of the Neural network depends on the Architecture and Interconnections between the Neurons. </a:t>
            </a:r>
          </a:p>
          <a:p>
            <a:r>
              <a:rPr lang="en-US" dirty="0"/>
              <a:t>What the Neural Network is capable of doing, what information it holds – are all embodied in the architecture, Weights and Biases</a:t>
            </a:r>
          </a:p>
          <a:p>
            <a:r>
              <a:rPr lang="en-US" dirty="0"/>
              <a:t>In contrast </a:t>
            </a:r>
            <a:r>
              <a:rPr lang="en-US" b="0" i="0" dirty="0">
                <a:solidFill>
                  <a:srgbClr val="202122"/>
                </a:solidFill>
                <a:effectLst/>
              </a:rPr>
              <a:t> "von Neumann architecture" refers to any stored-program computer </a:t>
            </a:r>
            <a:r>
              <a:rPr lang="en-US" b="0" i="0" dirty="0" err="1">
                <a:solidFill>
                  <a:srgbClr val="202122"/>
                </a:solidFill>
                <a:effectLst/>
              </a:rPr>
              <a:t>Eg.</a:t>
            </a:r>
            <a:r>
              <a:rPr lang="en-US" b="0" i="0" dirty="0">
                <a:solidFill>
                  <a:srgbClr val="202122"/>
                </a:solidFill>
                <a:effectLst/>
              </a:rPr>
              <a:t> Mobile Phones, CPUs</a:t>
            </a:r>
            <a:endParaRPr lang="en-IN" dirty="0"/>
          </a:p>
        </p:txBody>
      </p:sp>
    </p:spTree>
    <p:extLst>
      <p:ext uri="{BB962C8B-B14F-4D97-AF65-F5344CB8AC3E}">
        <p14:creationId xmlns:p14="http://schemas.microsoft.com/office/powerpoint/2010/main" val="1722270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21E98C-DE0A-4FD6-82B7-B0A580BDF71D}"/>
              </a:ext>
            </a:extLst>
          </p:cNvPr>
          <p:cNvPicPr>
            <a:picLocks noGrp="1" noChangeAspect="1"/>
          </p:cNvPicPr>
          <p:nvPr>
            <p:ph idx="1"/>
          </p:nvPr>
        </p:nvPicPr>
        <p:blipFill rotWithShape="1">
          <a:blip r:embed="rId2"/>
          <a:srcRect l="15838" t="18875" r="31253" b="7965"/>
          <a:stretch/>
        </p:blipFill>
        <p:spPr>
          <a:xfrm>
            <a:off x="1115616" y="620688"/>
            <a:ext cx="7128792" cy="5544615"/>
          </a:xfrm>
        </p:spPr>
      </p:pic>
    </p:spTree>
    <p:extLst>
      <p:ext uri="{BB962C8B-B14F-4D97-AF65-F5344CB8AC3E}">
        <p14:creationId xmlns:p14="http://schemas.microsoft.com/office/powerpoint/2010/main" val="3305469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5800"/>
            <a:ext cx="8229600" cy="1143000"/>
          </a:xfrm>
        </p:spPr>
        <p:txBody>
          <a:bodyPr/>
          <a:lstStyle/>
          <a:p>
            <a:r>
              <a:rPr lang="en-IN" dirty="0">
                <a:latin typeface="Times New Roman" pitchFamily="18" charset="0"/>
                <a:cs typeface="Times New Roman" pitchFamily="18" charset="0"/>
              </a:rPr>
              <a:t>SR - GANs</a:t>
            </a:r>
          </a:p>
        </p:txBody>
      </p:sp>
      <p:pic>
        <p:nvPicPr>
          <p:cNvPr id="38914" name="Picture 2" descr="Image result for cnn applications image vision superresolution"/>
          <p:cNvPicPr>
            <a:picLocks noChangeAspect="1" noChangeArrowheads="1"/>
          </p:cNvPicPr>
          <p:nvPr/>
        </p:nvPicPr>
        <p:blipFill>
          <a:blip r:embed="rId2"/>
          <a:srcRect l="67487" t="30127"/>
          <a:stretch>
            <a:fillRect/>
          </a:stretch>
        </p:blipFill>
        <p:spPr bwMode="auto">
          <a:xfrm>
            <a:off x="0" y="1714488"/>
            <a:ext cx="3338464" cy="3148003"/>
          </a:xfrm>
          <a:prstGeom prst="rect">
            <a:avLst/>
          </a:prstGeom>
          <a:noFill/>
        </p:spPr>
      </p:pic>
      <p:pic>
        <p:nvPicPr>
          <p:cNvPr id="38916" name="Picture 4" descr="Image result for cnn applications image vision gan face generation"/>
          <p:cNvPicPr>
            <a:picLocks noChangeAspect="1" noChangeArrowheads="1"/>
          </p:cNvPicPr>
          <p:nvPr/>
        </p:nvPicPr>
        <p:blipFill>
          <a:blip r:embed="rId3"/>
          <a:srcRect/>
          <a:stretch>
            <a:fillRect/>
          </a:stretch>
        </p:blipFill>
        <p:spPr bwMode="auto">
          <a:xfrm>
            <a:off x="3563888" y="1845471"/>
            <a:ext cx="4750587" cy="316705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DE04E1-BAC1-B7C6-7E7C-FC29152DBD1A}"/>
              </a:ext>
            </a:extLst>
          </p:cNvPr>
          <p:cNvPicPr>
            <a:picLocks noChangeAspect="1"/>
          </p:cNvPicPr>
          <p:nvPr/>
        </p:nvPicPr>
        <p:blipFill rotWithShape="1">
          <a:blip r:embed="rId2"/>
          <a:srcRect l="12871" t="17801" r="29524" b="8001"/>
          <a:stretch/>
        </p:blipFill>
        <p:spPr>
          <a:xfrm>
            <a:off x="1176866" y="913041"/>
            <a:ext cx="7211558" cy="5225095"/>
          </a:xfrm>
          <a:prstGeom prst="rect">
            <a:avLst/>
          </a:prstGeom>
        </p:spPr>
      </p:pic>
    </p:spTree>
    <p:extLst>
      <p:ext uri="{BB962C8B-B14F-4D97-AF65-F5344CB8AC3E}">
        <p14:creationId xmlns:p14="http://schemas.microsoft.com/office/powerpoint/2010/main" val="2992336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20033-0DC2-4991-A7FD-B3A117585D2C}"/>
              </a:ext>
            </a:extLst>
          </p:cNvPr>
          <p:cNvSpPr>
            <a:spLocks noGrp="1"/>
          </p:cNvSpPr>
          <p:nvPr>
            <p:ph type="title"/>
          </p:nvPr>
        </p:nvSpPr>
        <p:spPr>
          <a:xfrm>
            <a:off x="1176866" y="2917221"/>
            <a:ext cx="6798734" cy="1303867"/>
          </a:xfrm>
        </p:spPr>
        <p:txBody>
          <a:bodyPr/>
          <a:lstStyle/>
          <a:p>
            <a:r>
              <a:rPr lang="en-US" dirty="0"/>
              <a:t>Learning Algorithm….</a:t>
            </a:r>
            <a:endParaRPr lang="en-IN" dirty="0"/>
          </a:p>
        </p:txBody>
      </p:sp>
    </p:spTree>
    <p:extLst>
      <p:ext uri="{BB962C8B-B14F-4D97-AF65-F5344CB8AC3E}">
        <p14:creationId xmlns:p14="http://schemas.microsoft.com/office/powerpoint/2010/main" val="2427849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IN" dirty="0">
                <a:latin typeface="Times New Roman" pitchFamily="18" charset="0"/>
                <a:cs typeface="Times New Roman" pitchFamily="18" charset="0"/>
              </a:rPr>
              <a:t>3-Layer NN</a:t>
            </a:r>
          </a:p>
        </p:txBody>
      </p:sp>
      <p:pic>
        <p:nvPicPr>
          <p:cNvPr id="47106" name="Picture 2" descr="https://upload.wikimedia.org/wikipedia/commons/thumb/9/99/Neural_network_example.svg/800px-Neural_network_example.svg.png"/>
          <p:cNvPicPr>
            <a:picLocks noChangeAspect="1" noChangeArrowheads="1"/>
          </p:cNvPicPr>
          <p:nvPr/>
        </p:nvPicPr>
        <p:blipFill>
          <a:blip r:embed="rId2"/>
          <a:srcRect t="10224"/>
          <a:stretch>
            <a:fillRect/>
          </a:stretch>
        </p:blipFill>
        <p:spPr bwMode="auto">
          <a:xfrm>
            <a:off x="2786050" y="1547144"/>
            <a:ext cx="3571900" cy="3763712"/>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IN" dirty="0">
                <a:latin typeface="Times New Roman" pitchFamily="18" charset="0"/>
                <a:cs typeface="Times New Roman" pitchFamily="18" charset="0"/>
              </a:rPr>
              <a:t>Non-linear Boundaries</a:t>
            </a:r>
          </a:p>
        </p:txBody>
      </p:sp>
      <p:pic>
        <p:nvPicPr>
          <p:cNvPr id="7170" name="Picture 2"/>
          <p:cNvPicPr>
            <a:picLocks noGrp="1" noChangeAspect="1" noChangeArrowheads="1"/>
          </p:cNvPicPr>
          <p:nvPr>
            <p:ph idx="1"/>
          </p:nvPr>
        </p:nvPicPr>
        <p:blipFill>
          <a:blip r:embed="rId2"/>
          <a:srcRect/>
          <a:stretch>
            <a:fillRect/>
          </a:stretch>
        </p:blipFill>
        <p:spPr bwMode="auto">
          <a:xfrm>
            <a:off x="714348" y="2000240"/>
            <a:ext cx="4687616" cy="2622705"/>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6357950" y="1928802"/>
            <a:ext cx="2420214" cy="27146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816"/>
            <a:ext cx="8229600" cy="1143000"/>
          </a:xfrm>
        </p:spPr>
        <p:txBody>
          <a:bodyPr/>
          <a:lstStyle/>
          <a:p>
            <a:r>
              <a:rPr lang="en-IN" dirty="0">
                <a:latin typeface="Times New Roman" pitchFamily="18" charset="0"/>
                <a:cs typeface="Times New Roman" pitchFamily="18" charset="0"/>
              </a:rPr>
              <a:t>Generic Neural Network</a:t>
            </a:r>
          </a:p>
        </p:txBody>
      </p:sp>
      <p:pic>
        <p:nvPicPr>
          <p:cNvPr id="9218" name="Picture 2"/>
          <p:cNvPicPr>
            <a:picLocks noGrp="1" noChangeAspect="1" noChangeArrowheads="1"/>
          </p:cNvPicPr>
          <p:nvPr>
            <p:ph idx="1"/>
          </p:nvPr>
        </p:nvPicPr>
        <p:blipFill>
          <a:blip r:embed="rId2"/>
          <a:srcRect/>
          <a:stretch>
            <a:fillRect/>
          </a:stretch>
        </p:blipFill>
        <p:spPr bwMode="auto">
          <a:xfrm>
            <a:off x="571472" y="2087792"/>
            <a:ext cx="7816952" cy="3645464"/>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IN" dirty="0">
                <a:latin typeface="Times New Roman" pitchFamily="18" charset="0"/>
                <a:cs typeface="Times New Roman" pitchFamily="18" charset="0"/>
              </a:rPr>
              <a:t>NN- Constituents</a:t>
            </a:r>
          </a:p>
        </p:txBody>
      </p:sp>
      <p:pic>
        <p:nvPicPr>
          <p:cNvPr id="10242" name="Picture 2"/>
          <p:cNvPicPr>
            <a:picLocks noGrp="1" noChangeAspect="1" noChangeArrowheads="1"/>
          </p:cNvPicPr>
          <p:nvPr>
            <p:ph idx="1"/>
          </p:nvPr>
        </p:nvPicPr>
        <p:blipFill>
          <a:blip r:embed="rId2"/>
          <a:srcRect/>
          <a:stretch>
            <a:fillRect/>
          </a:stretch>
        </p:blipFill>
        <p:spPr bwMode="auto">
          <a:xfrm>
            <a:off x="1043608" y="1401244"/>
            <a:ext cx="4486266" cy="1739724"/>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1006940" y="3212976"/>
            <a:ext cx="4429156" cy="1322824"/>
          </a:xfrm>
          <a:prstGeom prst="rect">
            <a:avLst/>
          </a:prstGeom>
          <a:noFill/>
          <a:ln w="9525">
            <a:noFill/>
            <a:miter lim="800000"/>
            <a:headEnd/>
            <a:tailEnd/>
          </a:ln>
          <a:effectLst/>
        </p:spPr>
      </p:pic>
      <p:pic>
        <p:nvPicPr>
          <p:cNvPr id="10244" name="Picture 4"/>
          <p:cNvPicPr>
            <a:picLocks noChangeAspect="1" noChangeArrowheads="1"/>
          </p:cNvPicPr>
          <p:nvPr/>
        </p:nvPicPr>
        <p:blipFill>
          <a:blip r:embed="rId4"/>
          <a:srcRect/>
          <a:stretch>
            <a:fillRect/>
          </a:stretch>
        </p:blipFill>
        <p:spPr bwMode="auto">
          <a:xfrm>
            <a:off x="5643570" y="3214686"/>
            <a:ext cx="2539376" cy="2104308"/>
          </a:xfrm>
          <a:prstGeom prst="rect">
            <a:avLst/>
          </a:prstGeom>
          <a:noFill/>
          <a:ln w="9525">
            <a:noFill/>
            <a:miter lim="800000"/>
            <a:headEnd/>
            <a:tailEnd/>
          </a:ln>
          <a:effectLst/>
        </p:spPr>
      </p:pic>
      <p:pic>
        <p:nvPicPr>
          <p:cNvPr id="10245" name="Picture 5"/>
          <p:cNvPicPr>
            <a:picLocks noChangeAspect="1" noChangeArrowheads="1"/>
          </p:cNvPicPr>
          <p:nvPr/>
        </p:nvPicPr>
        <p:blipFill>
          <a:blip r:embed="rId5"/>
          <a:srcRect/>
          <a:stretch>
            <a:fillRect/>
          </a:stretch>
        </p:blipFill>
        <p:spPr bwMode="auto">
          <a:xfrm>
            <a:off x="142844" y="4581128"/>
            <a:ext cx="5441309" cy="714380"/>
          </a:xfrm>
          <a:prstGeom prst="rect">
            <a:avLst/>
          </a:prstGeom>
          <a:noFill/>
          <a:ln w="9525">
            <a:noFill/>
            <a:miter lim="800000"/>
            <a:headEnd/>
            <a:tailEnd/>
          </a:ln>
          <a:effectLst/>
        </p:spPr>
      </p:pic>
      <p:pic>
        <p:nvPicPr>
          <p:cNvPr id="7" name="Picture 2"/>
          <p:cNvPicPr>
            <a:picLocks noChangeAspect="1" noChangeArrowheads="1"/>
          </p:cNvPicPr>
          <p:nvPr/>
        </p:nvPicPr>
        <p:blipFill>
          <a:blip r:embed="rId6"/>
          <a:srcRect b="31818"/>
          <a:stretch>
            <a:fillRect/>
          </a:stretch>
        </p:blipFill>
        <p:spPr bwMode="auto">
          <a:xfrm>
            <a:off x="142844" y="5445224"/>
            <a:ext cx="5654040" cy="57150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816"/>
            <a:ext cx="8229600" cy="1143000"/>
          </a:xfrm>
        </p:spPr>
        <p:txBody>
          <a:bodyPr/>
          <a:lstStyle/>
          <a:p>
            <a:r>
              <a:rPr lang="en-IN" dirty="0">
                <a:latin typeface="Times New Roman" pitchFamily="18" charset="0"/>
                <a:cs typeface="Times New Roman" pitchFamily="18" charset="0"/>
              </a:rPr>
              <a:t>Learning Process</a:t>
            </a:r>
          </a:p>
        </p:txBody>
      </p:sp>
      <p:pic>
        <p:nvPicPr>
          <p:cNvPr id="11267" name="Picture 3"/>
          <p:cNvPicPr>
            <a:picLocks noChangeAspect="1" noChangeArrowheads="1"/>
          </p:cNvPicPr>
          <p:nvPr/>
        </p:nvPicPr>
        <p:blipFill>
          <a:blip r:embed="rId2"/>
          <a:srcRect/>
          <a:stretch>
            <a:fillRect/>
          </a:stretch>
        </p:blipFill>
        <p:spPr bwMode="auto">
          <a:xfrm>
            <a:off x="2424447" y="2454399"/>
            <a:ext cx="4595825" cy="1478657"/>
          </a:xfrm>
          <a:prstGeom prst="rect">
            <a:avLst/>
          </a:prstGeom>
          <a:noFill/>
          <a:ln w="9525">
            <a:noFill/>
            <a:miter lim="800000"/>
            <a:headEnd/>
            <a:tailEnd/>
          </a:ln>
          <a:effectLst/>
        </p:spPr>
      </p:pic>
      <p:pic>
        <p:nvPicPr>
          <p:cNvPr id="11268" name="Picture 4"/>
          <p:cNvPicPr>
            <a:picLocks noChangeAspect="1" noChangeArrowheads="1"/>
          </p:cNvPicPr>
          <p:nvPr/>
        </p:nvPicPr>
        <p:blipFill>
          <a:blip r:embed="rId3"/>
          <a:srcRect t="41581"/>
          <a:stretch>
            <a:fillRect/>
          </a:stretch>
        </p:blipFill>
        <p:spPr bwMode="auto">
          <a:xfrm>
            <a:off x="2143108" y="4153538"/>
            <a:ext cx="5043500" cy="1003654"/>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816"/>
            <a:ext cx="8229600" cy="1143000"/>
          </a:xfrm>
        </p:spPr>
        <p:txBody>
          <a:bodyPr/>
          <a:lstStyle/>
          <a:p>
            <a:r>
              <a:rPr lang="en-IN" dirty="0">
                <a:latin typeface="Times New Roman" pitchFamily="18" charset="0"/>
                <a:cs typeface="Times New Roman" pitchFamily="18" charset="0"/>
              </a:rPr>
              <a:t>Gradient Descent</a:t>
            </a:r>
          </a:p>
        </p:txBody>
      </p:sp>
      <p:pic>
        <p:nvPicPr>
          <p:cNvPr id="12290" name="Picture 2"/>
          <p:cNvPicPr>
            <a:picLocks noGrp="1" noChangeAspect="1" noChangeArrowheads="1"/>
          </p:cNvPicPr>
          <p:nvPr>
            <p:ph idx="1"/>
          </p:nvPr>
        </p:nvPicPr>
        <p:blipFill>
          <a:blip r:embed="rId2"/>
          <a:srcRect t="9079" r="32372" b="36444"/>
          <a:stretch>
            <a:fillRect/>
          </a:stretch>
        </p:blipFill>
        <p:spPr bwMode="auto">
          <a:xfrm>
            <a:off x="2143108" y="2571744"/>
            <a:ext cx="4357718" cy="857256"/>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b="5273"/>
          <a:stretch>
            <a:fillRect/>
          </a:stretch>
        </p:blipFill>
        <p:spPr bwMode="auto">
          <a:xfrm>
            <a:off x="2428860" y="3580996"/>
            <a:ext cx="3795700" cy="1000132"/>
          </a:xfrm>
          <a:prstGeom prst="rect">
            <a:avLst/>
          </a:prstGeom>
          <a:noFill/>
          <a:ln w="9525">
            <a:noFill/>
            <a:miter lim="800000"/>
            <a:headEnd/>
            <a:tailEnd/>
          </a:ln>
          <a:effectLst/>
        </p:spPr>
      </p:pic>
      <p:pic>
        <p:nvPicPr>
          <p:cNvPr id="12292" name="Picture 4"/>
          <p:cNvPicPr>
            <a:picLocks noChangeAspect="1" noChangeArrowheads="1"/>
          </p:cNvPicPr>
          <p:nvPr/>
        </p:nvPicPr>
        <p:blipFill>
          <a:blip r:embed="rId4"/>
          <a:srcRect/>
          <a:stretch>
            <a:fillRect/>
          </a:stretch>
        </p:blipFill>
        <p:spPr bwMode="auto">
          <a:xfrm>
            <a:off x="2500298" y="4849811"/>
            <a:ext cx="3786193" cy="88344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IN" dirty="0">
                <a:latin typeface="Times New Roman" pitchFamily="18" charset="0"/>
                <a:cs typeface="Times New Roman" pitchFamily="18" charset="0"/>
              </a:rPr>
              <a:t>Stochastic Gradient Descent</a:t>
            </a:r>
          </a:p>
        </p:txBody>
      </p:sp>
      <p:pic>
        <p:nvPicPr>
          <p:cNvPr id="13314" name="Picture 2"/>
          <p:cNvPicPr>
            <a:picLocks noGrp="1" noChangeAspect="1" noChangeArrowheads="1"/>
          </p:cNvPicPr>
          <p:nvPr>
            <p:ph idx="1"/>
          </p:nvPr>
        </p:nvPicPr>
        <p:blipFill>
          <a:blip r:embed="rId2"/>
          <a:srcRect/>
          <a:stretch>
            <a:fillRect/>
          </a:stretch>
        </p:blipFill>
        <p:spPr bwMode="auto">
          <a:xfrm>
            <a:off x="971600" y="1357298"/>
            <a:ext cx="6768752" cy="67759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1087393" y="2564904"/>
            <a:ext cx="2476495" cy="554439"/>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a:srcRect/>
          <a:stretch>
            <a:fillRect/>
          </a:stretch>
        </p:blipFill>
        <p:spPr bwMode="auto">
          <a:xfrm>
            <a:off x="3923928" y="2428869"/>
            <a:ext cx="3229339" cy="784622"/>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a:srcRect/>
          <a:stretch>
            <a:fillRect/>
          </a:stretch>
        </p:blipFill>
        <p:spPr bwMode="auto">
          <a:xfrm>
            <a:off x="3779912" y="3429000"/>
            <a:ext cx="3148371" cy="1394762"/>
          </a:xfrm>
          <a:prstGeom prst="rect">
            <a:avLst/>
          </a:prstGeom>
          <a:noFill/>
          <a:ln w="9525">
            <a:noFill/>
            <a:miter lim="800000"/>
            <a:headEnd/>
            <a:tailEnd/>
          </a:ln>
          <a:effectLst/>
        </p:spPr>
      </p:pic>
      <p:pic>
        <p:nvPicPr>
          <p:cNvPr id="13318" name="Picture 6"/>
          <p:cNvPicPr>
            <a:picLocks noChangeAspect="1" noChangeArrowheads="1"/>
          </p:cNvPicPr>
          <p:nvPr/>
        </p:nvPicPr>
        <p:blipFill>
          <a:blip r:embed="rId6"/>
          <a:srcRect/>
          <a:stretch>
            <a:fillRect/>
          </a:stretch>
        </p:blipFill>
        <p:spPr bwMode="auto">
          <a:xfrm>
            <a:off x="2069951" y="4869160"/>
            <a:ext cx="4086225" cy="581025"/>
          </a:xfrm>
          <a:prstGeom prst="rect">
            <a:avLst/>
          </a:prstGeom>
          <a:noFill/>
          <a:ln w="9525">
            <a:noFill/>
            <a:miter lim="800000"/>
            <a:headEnd/>
            <a:tailEnd/>
          </a:ln>
          <a:effectLst/>
        </p:spPr>
      </p:pic>
      <p:pic>
        <p:nvPicPr>
          <p:cNvPr id="13319" name="Picture 7"/>
          <p:cNvPicPr>
            <a:picLocks noChangeAspect="1" noChangeArrowheads="1"/>
          </p:cNvPicPr>
          <p:nvPr/>
        </p:nvPicPr>
        <p:blipFill>
          <a:blip r:embed="rId7"/>
          <a:srcRect/>
          <a:stretch>
            <a:fillRect/>
          </a:stretch>
        </p:blipFill>
        <p:spPr bwMode="auto">
          <a:xfrm>
            <a:off x="1688554" y="5445224"/>
            <a:ext cx="5619750" cy="7524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IN" dirty="0">
                <a:latin typeface="Times New Roman" pitchFamily="18" charset="0"/>
                <a:cs typeface="Times New Roman" pitchFamily="18" charset="0"/>
              </a:rPr>
              <a:t>SGD - Benefits</a:t>
            </a:r>
          </a:p>
        </p:txBody>
      </p:sp>
      <p:pic>
        <p:nvPicPr>
          <p:cNvPr id="14338" name="Picture 2"/>
          <p:cNvPicPr>
            <a:picLocks noGrp="1" noChangeAspect="1" noChangeArrowheads="1"/>
          </p:cNvPicPr>
          <p:nvPr>
            <p:ph idx="1"/>
          </p:nvPr>
        </p:nvPicPr>
        <p:blipFill>
          <a:blip r:embed="rId2"/>
          <a:srcRect/>
          <a:stretch>
            <a:fillRect/>
          </a:stretch>
        </p:blipFill>
        <p:spPr bwMode="auto">
          <a:xfrm>
            <a:off x="1403648" y="1556792"/>
            <a:ext cx="2983188" cy="2088232"/>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5364088" y="2143116"/>
            <a:ext cx="2076443" cy="1022150"/>
          </a:xfrm>
          <a:prstGeom prst="rect">
            <a:avLst/>
          </a:prstGeom>
          <a:noFill/>
          <a:ln w="9525">
            <a:noFill/>
            <a:miter lim="800000"/>
            <a:headEnd/>
            <a:tailEnd/>
          </a:ln>
          <a:effectLst/>
        </p:spPr>
      </p:pic>
      <p:pic>
        <p:nvPicPr>
          <p:cNvPr id="14340" name="Picture 4"/>
          <p:cNvPicPr>
            <a:picLocks noChangeAspect="1" noChangeArrowheads="1"/>
          </p:cNvPicPr>
          <p:nvPr/>
        </p:nvPicPr>
        <p:blipFill>
          <a:blip r:embed="rId4"/>
          <a:srcRect/>
          <a:stretch>
            <a:fillRect/>
          </a:stretch>
        </p:blipFill>
        <p:spPr bwMode="auto">
          <a:xfrm>
            <a:off x="1687120" y="3717032"/>
            <a:ext cx="2596848" cy="2303087"/>
          </a:xfrm>
          <a:prstGeom prst="rect">
            <a:avLst/>
          </a:prstGeom>
          <a:noFill/>
          <a:ln w="9525">
            <a:noFill/>
            <a:miter lim="800000"/>
            <a:headEnd/>
            <a:tailEnd/>
          </a:ln>
          <a:effectLst/>
        </p:spPr>
      </p:pic>
      <p:pic>
        <p:nvPicPr>
          <p:cNvPr id="14341" name="Picture 5"/>
          <p:cNvPicPr>
            <a:picLocks noChangeAspect="1" noChangeArrowheads="1"/>
          </p:cNvPicPr>
          <p:nvPr/>
        </p:nvPicPr>
        <p:blipFill>
          <a:blip r:embed="rId5"/>
          <a:srcRect/>
          <a:stretch>
            <a:fillRect/>
          </a:stretch>
        </p:blipFill>
        <p:spPr bwMode="auto">
          <a:xfrm>
            <a:off x="4716016" y="4293096"/>
            <a:ext cx="3623957" cy="62657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Image result for rnn applications recurrent neural networks image caption"/>
          <p:cNvPicPr>
            <a:picLocks noChangeAspect="1" noChangeArrowheads="1"/>
          </p:cNvPicPr>
          <p:nvPr/>
        </p:nvPicPr>
        <p:blipFill>
          <a:blip r:embed="rId2"/>
          <a:srcRect t="40806"/>
          <a:stretch>
            <a:fillRect/>
          </a:stretch>
        </p:blipFill>
        <p:spPr bwMode="auto">
          <a:xfrm>
            <a:off x="755576" y="2222755"/>
            <a:ext cx="7614565" cy="3027913"/>
          </a:xfrm>
          <a:prstGeom prst="rect">
            <a:avLst/>
          </a:prstGeom>
          <a:noFill/>
        </p:spPr>
      </p:pic>
      <p:sp>
        <p:nvSpPr>
          <p:cNvPr id="5" name="Title 1"/>
          <p:cNvSpPr>
            <a:spLocks noGrp="1"/>
          </p:cNvSpPr>
          <p:nvPr>
            <p:ph type="title"/>
          </p:nvPr>
        </p:nvSpPr>
        <p:spPr>
          <a:xfrm>
            <a:off x="457200" y="485800"/>
            <a:ext cx="8229600" cy="1143000"/>
          </a:xfrm>
        </p:spPr>
        <p:txBody>
          <a:bodyPr/>
          <a:lstStyle/>
          <a:p>
            <a:r>
              <a:rPr lang="en-IN" dirty="0">
                <a:latin typeface="Times New Roman" pitchFamily="18" charset="0"/>
                <a:cs typeface="Times New Roman" pitchFamily="18" charset="0"/>
              </a:rPr>
              <a:t>NLP - Captioning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1528963" y="830253"/>
            <a:ext cx="6086074" cy="5197493"/>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2357422" y="1500174"/>
            <a:ext cx="3501113" cy="1185861"/>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a:srcRect/>
          <a:stretch>
            <a:fillRect/>
          </a:stretch>
        </p:blipFill>
        <p:spPr bwMode="auto">
          <a:xfrm>
            <a:off x="2071670" y="3000372"/>
            <a:ext cx="4400550" cy="1295400"/>
          </a:xfrm>
          <a:prstGeom prst="rect">
            <a:avLst/>
          </a:prstGeom>
          <a:noFill/>
          <a:ln w="9525">
            <a:noFill/>
            <a:miter lim="800000"/>
            <a:headEnd/>
            <a:tailEnd/>
          </a:ln>
          <a:effectLst/>
        </p:spPr>
      </p:pic>
      <p:pic>
        <p:nvPicPr>
          <p:cNvPr id="17412" name="Picture 4"/>
          <p:cNvPicPr>
            <a:picLocks noChangeAspect="1" noChangeArrowheads="1"/>
          </p:cNvPicPr>
          <p:nvPr/>
        </p:nvPicPr>
        <p:blipFill>
          <a:blip r:embed="rId4"/>
          <a:srcRect/>
          <a:stretch>
            <a:fillRect/>
          </a:stretch>
        </p:blipFill>
        <p:spPr bwMode="auto">
          <a:xfrm>
            <a:off x="1928794" y="4572008"/>
            <a:ext cx="5029200" cy="70485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rcRect/>
          <a:stretch>
            <a:fillRect/>
          </a:stretch>
        </p:blipFill>
        <p:spPr bwMode="auto">
          <a:xfrm>
            <a:off x="5436096" y="1628800"/>
            <a:ext cx="3090261" cy="4525963"/>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a:srcRect/>
          <a:stretch>
            <a:fillRect/>
          </a:stretch>
        </p:blipFill>
        <p:spPr bwMode="auto">
          <a:xfrm>
            <a:off x="971600" y="1925593"/>
            <a:ext cx="4176464" cy="1143367"/>
          </a:xfrm>
          <a:prstGeom prst="rect">
            <a:avLst/>
          </a:prstGeom>
          <a:noFill/>
          <a:ln w="9525">
            <a:noFill/>
            <a:miter lim="800000"/>
            <a:headEnd/>
            <a:tailEnd/>
          </a:ln>
          <a:effectLst/>
        </p:spPr>
      </p:pic>
      <p:pic>
        <p:nvPicPr>
          <p:cNvPr id="18436" name="Picture 4"/>
          <p:cNvPicPr>
            <a:picLocks noChangeAspect="1" noChangeArrowheads="1"/>
          </p:cNvPicPr>
          <p:nvPr/>
        </p:nvPicPr>
        <p:blipFill rotWithShape="1">
          <a:blip r:embed="rId4"/>
          <a:srcRect t="20505"/>
          <a:stretch/>
        </p:blipFill>
        <p:spPr bwMode="auto">
          <a:xfrm>
            <a:off x="1123181" y="3363868"/>
            <a:ext cx="3952875" cy="1143367"/>
          </a:xfrm>
          <a:prstGeom prst="rect">
            <a:avLst/>
          </a:prstGeom>
          <a:noFill/>
          <a:ln w="9525">
            <a:noFill/>
            <a:miter lim="800000"/>
            <a:headEnd/>
            <a:tailEnd/>
          </a:ln>
          <a:effectLst/>
        </p:spPr>
      </p:pic>
      <p:pic>
        <p:nvPicPr>
          <p:cNvPr id="18437" name="Picture 5"/>
          <p:cNvPicPr>
            <a:picLocks noChangeAspect="1" noChangeArrowheads="1"/>
          </p:cNvPicPr>
          <p:nvPr/>
        </p:nvPicPr>
        <p:blipFill>
          <a:blip r:embed="rId5"/>
          <a:srcRect/>
          <a:stretch>
            <a:fillRect/>
          </a:stretch>
        </p:blipFill>
        <p:spPr bwMode="auto">
          <a:xfrm>
            <a:off x="858763" y="4653136"/>
            <a:ext cx="4505325" cy="1247775"/>
          </a:xfrm>
          <a:prstGeom prst="rect">
            <a:avLst/>
          </a:prstGeom>
          <a:noFill/>
          <a:ln w="9525">
            <a:noFill/>
            <a:miter lim="800000"/>
            <a:headEnd/>
            <a:tailEnd/>
          </a:ln>
          <a:effectLst/>
        </p:spPr>
      </p:pic>
      <p:sp>
        <p:nvSpPr>
          <p:cNvPr id="7" name="Title 1">
            <a:extLst>
              <a:ext uri="{FF2B5EF4-FFF2-40B4-BE49-F238E27FC236}">
                <a16:creationId xmlns:a16="http://schemas.microsoft.com/office/drawing/2014/main" id="{294EC7C5-1065-42BF-BFFD-FE3916AF11FF}"/>
              </a:ext>
            </a:extLst>
          </p:cNvPr>
          <p:cNvSpPr>
            <a:spLocks noGrp="1"/>
          </p:cNvSpPr>
          <p:nvPr>
            <p:ph type="title"/>
          </p:nvPr>
        </p:nvSpPr>
        <p:spPr>
          <a:xfrm>
            <a:off x="457200" y="413792"/>
            <a:ext cx="8229600" cy="1143000"/>
          </a:xfrm>
        </p:spPr>
        <p:txBody>
          <a:bodyPr/>
          <a:lstStyle/>
          <a:p>
            <a:r>
              <a:rPr lang="en-IN" dirty="0">
                <a:latin typeface="Times New Roman" pitchFamily="18" charset="0"/>
                <a:cs typeface="Times New Roman" pitchFamily="18" charset="0"/>
              </a:rPr>
              <a:t>Applying Chain Rule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3753494" y="716636"/>
            <a:ext cx="2171055" cy="1200196"/>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899592" y="2492896"/>
            <a:ext cx="4341805" cy="3687731"/>
          </a:xfrm>
          <a:prstGeom prst="rect">
            <a:avLst/>
          </a:prstGeom>
          <a:noFill/>
          <a:ln w="9525">
            <a:noFill/>
            <a:miter lim="800000"/>
            <a:headEnd/>
            <a:tailEnd/>
          </a:ln>
          <a:effectLst/>
        </p:spPr>
      </p:pic>
      <p:pic>
        <p:nvPicPr>
          <p:cNvPr id="19460" name="Picture 4"/>
          <p:cNvPicPr>
            <a:picLocks noChangeAspect="1" noChangeArrowheads="1"/>
          </p:cNvPicPr>
          <p:nvPr/>
        </p:nvPicPr>
        <p:blipFill>
          <a:blip r:embed="rId4"/>
          <a:srcRect/>
          <a:stretch>
            <a:fillRect/>
          </a:stretch>
        </p:blipFill>
        <p:spPr bwMode="auto">
          <a:xfrm>
            <a:off x="5364088" y="3786190"/>
            <a:ext cx="3141532" cy="428628"/>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srcRect/>
          <a:stretch>
            <a:fillRect/>
          </a:stretch>
        </p:blipFill>
        <p:spPr bwMode="auto">
          <a:xfrm>
            <a:off x="5498812" y="2708920"/>
            <a:ext cx="2601580" cy="2740013"/>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l="4620"/>
          <a:stretch>
            <a:fillRect/>
          </a:stretch>
        </p:blipFill>
        <p:spPr bwMode="auto">
          <a:xfrm>
            <a:off x="683568" y="2708920"/>
            <a:ext cx="4320480" cy="2511714"/>
          </a:xfrm>
          <a:prstGeom prst="rect">
            <a:avLst/>
          </a:prstGeom>
          <a:noFill/>
          <a:ln w="9525">
            <a:noFill/>
            <a:miter lim="800000"/>
            <a:headEnd/>
            <a:tailEnd/>
          </a:ln>
          <a:effectLst/>
        </p:spPr>
      </p:pic>
      <p:sp>
        <p:nvSpPr>
          <p:cNvPr id="5" name="Title 1">
            <a:extLst>
              <a:ext uri="{FF2B5EF4-FFF2-40B4-BE49-F238E27FC236}">
                <a16:creationId xmlns:a16="http://schemas.microsoft.com/office/drawing/2014/main" id="{4C59D5B6-5F71-43EE-A32F-F26C0A30525D}"/>
              </a:ext>
            </a:extLst>
          </p:cNvPr>
          <p:cNvSpPr>
            <a:spLocks noGrp="1"/>
          </p:cNvSpPr>
          <p:nvPr>
            <p:ph type="title"/>
          </p:nvPr>
        </p:nvSpPr>
        <p:spPr>
          <a:xfrm>
            <a:off x="1176866" y="915337"/>
            <a:ext cx="6798734" cy="1303867"/>
          </a:xfrm>
        </p:spPr>
        <p:txBody>
          <a:bodyPr>
            <a:normAutofit/>
          </a:bodyPr>
          <a:lstStyle/>
          <a:p>
            <a:r>
              <a:rPr lang="en-IN" dirty="0">
                <a:latin typeface="Times New Roman" pitchFamily="18" charset="0"/>
                <a:cs typeface="Times New Roman" pitchFamily="18" charset="0"/>
              </a:rPr>
              <a:t>Recursion in Delta computation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Back-Propagation </a:t>
            </a:r>
            <a:r>
              <a:rPr lang="en-IN" dirty="0" err="1">
                <a:latin typeface="Times New Roman" pitchFamily="18" charset="0"/>
                <a:cs typeface="Times New Roman" pitchFamily="18" charset="0"/>
              </a:rPr>
              <a:t>Algo</a:t>
            </a:r>
            <a:endParaRPr lang="en-IN" dirty="0">
              <a:latin typeface="Times New Roman" pitchFamily="18" charset="0"/>
              <a:cs typeface="Times New Roman" pitchFamily="18" charset="0"/>
            </a:endParaRPr>
          </a:p>
        </p:txBody>
      </p:sp>
      <p:pic>
        <p:nvPicPr>
          <p:cNvPr id="48130" name="Picture 2"/>
          <p:cNvPicPr>
            <a:picLocks noGrp="1" noChangeAspect="1" noChangeArrowheads="1"/>
          </p:cNvPicPr>
          <p:nvPr>
            <p:ph idx="1"/>
          </p:nvPr>
        </p:nvPicPr>
        <p:blipFill>
          <a:blip r:embed="rId2"/>
          <a:srcRect/>
          <a:stretch>
            <a:fillRect/>
          </a:stretch>
        </p:blipFill>
        <p:spPr bwMode="auto">
          <a:xfrm>
            <a:off x="1259632" y="2780928"/>
            <a:ext cx="5357360" cy="2963646"/>
          </a:xfrm>
          <a:prstGeom prst="rect">
            <a:avLst/>
          </a:prstGeom>
          <a:noFill/>
          <a:ln w="9525">
            <a:noFill/>
            <a:miter lim="800000"/>
            <a:headEnd/>
            <a:tailEnd/>
          </a:ln>
          <a:effectLst/>
        </p:spPr>
      </p:pic>
      <p:pic>
        <p:nvPicPr>
          <p:cNvPr id="48131" name="Picture 3"/>
          <p:cNvPicPr>
            <a:picLocks noChangeAspect="1" noChangeArrowheads="1"/>
          </p:cNvPicPr>
          <p:nvPr/>
        </p:nvPicPr>
        <p:blipFill>
          <a:blip r:embed="rId3"/>
          <a:srcRect/>
          <a:stretch>
            <a:fillRect/>
          </a:stretch>
        </p:blipFill>
        <p:spPr bwMode="auto">
          <a:xfrm>
            <a:off x="6804248" y="3167260"/>
            <a:ext cx="1465028" cy="2190982"/>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7808"/>
            <a:ext cx="8229600" cy="1143000"/>
          </a:xfrm>
        </p:spPr>
        <p:txBody>
          <a:bodyPr/>
          <a:lstStyle/>
          <a:p>
            <a:r>
              <a:rPr lang="en-IN" dirty="0">
                <a:latin typeface="Times New Roman" pitchFamily="18" charset="0"/>
                <a:cs typeface="Times New Roman" pitchFamily="18" charset="0"/>
              </a:rPr>
              <a:t>Saliency</a:t>
            </a:r>
            <a:r>
              <a:rPr lang="en-IN" dirty="0"/>
              <a:t> </a:t>
            </a:r>
          </a:p>
        </p:txBody>
      </p:sp>
      <p:pic>
        <p:nvPicPr>
          <p:cNvPr id="40962" name="Picture 2" descr="Image result for saliency map deep learning"/>
          <p:cNvPicPr>
            <a:picLocks noChangeAspect="1" noChangeArrowheads="1"/>
          </p:cNvPicPr>
          <p:nvPr/>
        </p:nvPicPr>
        <p:blipFill>
          <a:blip r:embed="rId2"/>
          <a:srcRect l="19965" b="33728"/>
          <a:stretch>
            <a:fillRect/>
          </a:stretch>
        </p:blipFill>
        <p:spPr bwMode="auto">
          <a:xfrm>
            <a:off x="1500166" y="1714488"/>
            <a:ext cx="6586526" cy="292895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lstStyle/>
          <a:p>
            <a:r>
              <a:rPr lang="en-IN" dirty="0">
                <a:latin typeface="Times New Roman" pitchFamily="18" charset="0"/>
                <a:cs typeface="Times New Roman" pitchFamily="18" charset="0"/>
              </a:rPr>
              <a:t>Medical Diagnostics</a:t>
            </a:r>
          </a:p>
        </p:txBody>
      </p:sp>
      <p:pic>
        <p:nvPicPr>
          <p:cNvPr id="44034" name="Picture 2" descr="Related image"/>
          <p:cNvPicPr>
            <a:picLocks noChangeAspect="1" noChangeArrowheads="1"/>
          </p:cNvPicPr>
          <p:nvPr/>
        </p:nvPicPr>
        <p:blipFill>
          <a:blip r:embed="rId2"/>
          <a:srcRect/>
          <a:stretch>
            <a:fillRect/>
          </a:stretch>
        </p:blipFill>
        <p:spPr bwMode="auto">
          <a:xfrm>
            <a:off x="1571604" y="1390650"/>
            <a:ext cx="2247900" cy="2038350"/>
          </a:xfrm>
          <a:prstGeom prst="rect">
            <a:avLst/>
          </a:prstGeom>
          <a:noFill/>
        </p:spPr>
      </p:pic>
      <p:pic>
        <p:nvPicPr>
          <p:cNvPr id="44036" name="Picture 4" descr="Related image"/>
          <p:cNvPicPr>
            <a:picLocks noChangeAspect="1" noChangeArrowheads="1"/>
          </p:cNvPicPr>
          <p:nvPr/>
        </p:nvPicPr>
        <p:blipFill>
          <a:blip r:embed="rId3"/>
          <a:srcRect/>
          <a:stretch>
            <a:fillRect/>
          </a:stretch>
        </p:blipFill>
        <p:spPr bwMode="auto">
          <a:xfrm>
            <a:off x="4929190" y="1444321"/>
            <a:ext cx="2286016" cy="1984679"/>
          </a:xfrm>
          <a:prstGeom prst="rect">
            <a:avLst/>
          </a:prstGeom>
          <a:noFill/>
        </p:spPr>
      </p:pic>
      <p:pic>
        <p:nvPicPr>
          <p:cNvPr id="44038" name="Picture 6" descr="Image result for medical image analysis deep learning"/>
          <p:cNvPicPr>
            <a:picLocks noChangeAspect="1" noChangeArrowheads="1"/>
          </p:cNvPicPr>
          <p:nvPr/>
        </p:nvPicPr>
        <p:blipFill>
          <a:blip r:embed="rId4"/>
          <a:srcRect/>
          <a:stretch>
            <a:fillRect/>
          </a:stretch>
        </p:blipFill>
        <p:spPr bwMode="auto">
          <a:xfrm>
            <a:off x="1000100" y="4000504"/>
            <a:ext cx="6615113" cy="2195513"/>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5800"/>
            <a:ext cx="8229600" cy="1143000"/>
          </a:xfrm>
        </p:spPr>
        <p:txBody>
          <a:bodyPr/>
          <a:lstStyle/>
          <a:p>
            <a:r>
              <a:rPr lang="en-IN" dirty="0">
                <a:latin typeface="Times New Roman" pitchFamily="18" charset="0"/>
                <a:cs typeface="Times New Roman" pitchFamily="18" charset="0"/>
              </a:rPr>
              <a:t>Speech</a:t>
            </a:r>
          </a:p>
        </p:txBody>
      </p:sp>
      <p:pic>
        <p:nvPicPr>
          <p:cNvPr id="45058" name="Picture 2" descr="Image result for speaker identification cnn"/>
          <p:cNvPicPr>
            <a:picLocks noChangeAspect="1" noChangeArrowheads="1"/>
          </p:cNvPicPr>
          <p:nvPr/>
        </p:nvPicPr>
        <p:blipFill>
          <a:blip r:embed="rId2"/>
          <a:srcRect/>
          <a:stretch>
            <a:fillRect/>
          </a:stretch>
        </p:blipFill>
        <p:spPr bwMode="auto">
          <a:xfrm>
            <a:off x="1524000" y="1714500"/>
            <a:ext cx="6096000" cy="34290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1824"/>
            <a:ext cx="8229600" cy="1143000"/>
          </a:xfrm>
        </p:spPr>
        <p:txBody>
          <a:bodyPr/>
          <a:lstStyle/>
          <a:p>
            <a:r>
              <a:rPr lang="en-IN" dirty="0">
                <a:latin typeface="Times New Roman" pitchFamily="18" charset="0"/>
                <a:cs typeface="Times New Roman" pitchFamily="18" charset="0"/>
              </a:rPr>
              <a:t>NN - Wiki</a:t>
            </a:r>
          </a:p>
        </p:txBody>
      </p:sp>
      <p:sp>
        <p:nvSpPr>
          <p:cNvPr id="3" name="Content Placeholder 2"/>
          <p:cNvSpPr>
            <a:spLocks noGrp="1"/>
          </p:cNvSpPr>
          <p:nvPr>
            <p:ph idx="1"/>
          </p:nvPr>
        </p:nvSpPr>
        <p:spPr>
          <a:xfrm>
            <a:off x="457200" y="2863477"/>
            <a:ext cx="8229600" cy="4525963"/>
          </a:xfrm>
        </p:spPr>
        <p:txBody>
          <a:bodyPr/>
          <a:lstStyle/>
          <a:p>
            <a:r>
              <a:rPr lang="en-IN" dirty="0">
                <a:latin typeface="Times New Roman" pitchFamily="18" charset="0"/>
                <a:cs typeface="Times New Roman" pitchFamily="18" charset="0"/>
              </a:rPr>
              <a:t>Neural networks are non-linear statistical Data </a:t>
            </a:r>
            <a:r>
              <a:rPr lang="en-IN" dirty="0" err="1">
                <a:latin typeface="Times New Roman" pitchFamily="18" charset="0"/>
                <a:cs typeface="Times New Roman" pitchFamily="18" charset="0"/>
              </a:rPr>
              <a:t>modeling</a:t>
            </a:r>
            <a:r>
              <a:rPr lang="en-IN" dirty="0">
                <a:latin typeface="Times New Roman" pitchFamily="18" charset="0"/>
                <a:cs typeface="Times New Roman" pitchFamily="18" charset="0"/>
              </a:rPr>
              <a:t> or Decision making tools.</a:t>
            </a:r>
          </a:p>
          <a:p>
            <a:pPr>
              <a:buNone/>
            </a:pP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Model complex relationships between inputs and outputs; Used to find patterns in Data.</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59011</TotalTime>
  <Words>619</Words>
  <Application>Microsoft Office PowerPoint</Application>
  <PresentationFormat>On-screen Show (4:3)</PresentationFormat>
  <Paragraphs>92</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Garamond</vt:lpstr>
      <vt:lpstr>Times New Roman</vt:lpstr>
      <vt:lpstr>Organic</vt:lpstr>
      <vt:lpstr>Neural Networks </vt:lpstr>
      <vt:lpstr>Recent Success stories !!</vt:lpstr>
      <vt:lpstr>NN in Computer Vision</vt:lpstr>
      <vt:lpstr>SR - GANs</vt:lpstr>
      <vt:lpstr>NLP - Captioning</vt:lpstr>
      <vt:lpstr>Saliency </vt:lpstr>
      <vt:lpstr>Medical Diagnostics</vt:lpstr>
      <vt:lpstr>Speech</vt:lpstr>
      <vt:lpstr>NN - Wiki</vt:lpstr>
      <vt:lpstr>NN- Attempt to emulate brain</vt:lpstr>
      <vt:lpstr>NN- Attempt to emulate brain</vt:lpstr>
      <vt:lpstr>Neuron =&gt; Perceptron</vt:lpstr>
      <vt:lpstr>Different Activation functions</vt:lpstr>
      <vt:lpstr>What can a Single Perceptron do ?</vt:lpstr>
      <vt:lpstr>Single Perceptron - Limitation</vt:lpstr>
      <vt:lpstr>Single Perceptron : Limitation</vt:lpstr>
      <vt:lpstr>Single Perceptron : Limitation</vt:lpstr>
      <vt:lpstr>Re-examine XOR</vt:lpstr>
      <vt:lpstr>Layers of Perceptrons (MLP)</vt:lpstr>
      <vt:lpstr>Getting to the Decision Boundary</vt:lpstr>
      <vt:lpstr>MLPs - Complex functions</vt:lpstr>
      <vt:lpstr>Building General Boundaries</vt:lpstr>
      <vt:lpstr>Composing the Boundary</vt:lpstr>
      <vt:lpstr>More-complicated Boundaries</vt:lpstr>
      <vt:lpstr>Generalizing Boundaries</vt:lpstr>
      <vt:lpstr>From Boolean to Real I/Ps</vt:lpstr>
      <vt:lpstr>PowerPoint Presentation</vt:lpstr>
      <vt:lpstr>PowerPoint Presentation</vt:lpstr>
      <vt:lpstr>Weights to compute </vt:lpstr>
      <vt:lpstr>What is the Hypothesis class ?</vt:lpstr>
      <vt:lpstr>What is the Hypothesis class ?</vt:lpstr>
      <vt:lpstr>Composition of Functions</vt:lpstr>
      <vt:lpstr>Universal Approximation Theorem</vt:lpstr>
      <vt:lpstr>Appropriate Weights and Biases</vt:lpstr>
      <vt:lpstr>Limitation of the Neural Network</vt:lpstr>
      <vt:lpstr>Capacity of the Network</vt:lpstr>
      <vt:lpstr>VC Dimension</vt:lpstr>
      <vt:lpstr>Connectionist Architecture</vt:lpstr>
      <vt:lpstr>PowerPoint Presentation</vt:lpstr>
      <vt:lpstr>PowerPoint Presentation</vt:lpstr>
      <vt:lpstr>Learning Algorithm….</vt:lpstr>
      <vt:lpstr>3-Layer NN</vt:lpstr>
      <vt:lpstr>Non-linear Boundaries</vt:lpstr>
      <vt:lpstr>Generic Neural Network</vt:lpstr>
      <vt:lpstr>NN- Constituents</vt:lpstr>
      <vt:lpstr>Learning Process</vt:lpstr>
      <vt:lpstr>Gradient Descent</vt:lpstr>
      <vt:lpstr>Stochastic Gradient Descent</vt:lpstr>
      <vt:lpstr>SGD - Benefits</vt:lpstr>
      <vt:lpstr>PowerPoint Presentation</vt:lpstr>
      <vt:lpstr>PowerPoint Presentation</vt:lpstr>
      <vt:lpstr>Applying Chain Rule</vt:lpstr>
      <vt:lpstr>PowerPoint Presentation</vt:lpstr>
      <vt:lpstr>Recursion in Delta computation</vt:lpstr>
      <vt:lpstr>Back-Propagation Algo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Signal Classification- Basic Signals</dc:title>
  <dc:creator>Ayush</dc:creator>
  <cp:lastModifiedBy>IMT2020065 Shridhar Sharma</cp:lastModifiedBy>
  <cp:revision>461</cp:revision>
  <dcterms:created xsi:type="dcterms:W3CDTF">2021-01-15T00:45:35Z</dcterms:created>
  <dcterms:modified xsi:type="dcterms:W3CDTF">2022-12-07T05:09:57Z</dcterms:modified>
</cp:coreProperties>
</file>